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6" r:id="rId9"/>
    <p:sldId id="272" r:id="rId10"/>
    <p:sldId id="267" r:id="rId11"/>
    <p:sldId id="268" r:id="rId12"/>
    <p:sldId id="269" r:id="rId13"/>
    <p:sldId id="270" r:id="rId14"/>
    <p:sldId id="271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752600"/>
            <a:ext cx="64770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Psychology Research Methods </a:t>
            </a:r>
            <a:br>
              <a:rPr lang="en-US" dirty="0" smtClean="0"/>
            </a:br>
            <a:r>
              <a:rPr lang="en-US" sz="2200" dirty="0" smtClean="0"/>
              <a:t>(PSYC 3130: Experimental Psychology &amp; Lab)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Therapist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Full-time psychotherapist who hates research</a:t>
            </a:r>
          </a:p>
          <a:p>
            <a:r>
              <a:rPr lang="en-US" dirty="0" smtClean="0"/>
              <a:t>Assume a standard case load, outcomes, and career</a:t>
            </a:r>
          </a:p>
          <a:p>
            <a:pPr lvl="1"/>
            <a:r>
              <a:rPr lang="en-US" dirty="0" smtClean="0"/>
              <a:t>30 clients/week; see each client for an average of 6 months, so 60 clients/year</a:t>
            </a:r>
          </a:p>
          <a:p>
            <a:pPr lvl="1"/>
            <a:r>
              <a:rPr lang="en-US" dirty="0" smtClean="0"/>
              <a:t>Typical therapy outcomes = improvement of 0.80 SD units (essentially like going from 79</a:t>
            </a:r>
            <a:r>
              <a:rPr lang="en-US" baseline="30000" dirty="0" smtClean="0"/>
              <a:t>th</a:t>
            </a:r>
            <a:r>
              <a:rPr lang="en-US" dirty="0" smtClean="0"/>
              <a:t> to 50</a:t>
            </a:r>
            <a:r>
              <a:rPr lang="en-US" baseline="30000" dirty="0" smtClean="0"/>
              <a:t>th</a:t>
            </a:r>
            <a:r>
              <a:rPr lang="en-US" dirty="0" smtClean="0"/>
              <a:t> percentile on symptoms). In lay terms “helps a great deal”</a:t>
            </a:r>
          </a:p>
          <a:p>
            <a:pPr lvl="1"/>
            <a:r>
              <a:rPr lang="en-US" dirty="0" smtClean="0"/>
              <a:t>Work from ages 30 to 65 = 35-year career</a:t>
            </a:r>
          </a:p>
          <a:p>
            <a:pPr lvl="1"/>
            <a:r>
              <a:rPr lang="en-US" dirty="0" smtClean="0"/>
              <a:t>Help 2,100 clients a great deal (60 x 35)</a:t>
            </a:r>
          </a:p>
        </p:txBody>
      </p:sp>
    </p:spTree>
    <p:extLst>
      <p:ext uri="{BB962C8B-B14F-4D97-AF65-F5344CB8AC3E}">
        <p14:creationId xmlns:p14="http://schemas.microsoft.com/office/powerpoint/2010/main" val="405190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Therapist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Full-time research-savvy psychotherapist</a:t>
            </a:r>
          </a:p>
          <a:p>
            <a:pPr lvl="1"/>
            <a:r>
              <a:rPr lang="en-US" dirty="0" smtClean="0"/>
              <a:t>Assume as a savvy research consumer helps their clients 20% faster</a:t>
            </a:r>
          </a:p>
          <a:p>
            <a:pPr lvl="2"/>
            <a:r>
              <a:rPr lang="en-US" dirty="0" smtClean="0"/>
              <a:t>Comparable to treating 2,520 clients as well as Therapist B</a:t>
            </a:r>
          </a:p>
          <a:p>
            <a:pPr lvl="2"/>
            <a:r>
              <a:rPr lang="en-US" dirty="0" smtClean="0"/>
              <a:t>420 more people helped a great deal</a:t>
            </a:r>
          </a:p>
          <a:p>
            <a:pPr lvl="1"/>
            <a:r>
              <a:rPr lang="en-US" dirty="0" smtClean="0"/>
              <a:t>Probably can also get state/county/federal contracts, make fat stacks, hire more people, help more people indirectly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18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Researcher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Full-time researcher</a:t>
            </a:r>
          </a:p>
          <a:p>
            <a:pPr lvl="1"/>
            <a:r>
              <a:rPr lang="en-US" dirty="0" smtClean="0"/>
              <a:t>Good, not great. Devotes entire career to making PTSD treatments 3% more efficient</a:t>
            </a:r>
          </a:p>
          <a:p>
            <a:pPr lvl="1"/>
            <a:r>
              <a:rPr lang="en-US" dirty="0" smtClean="0"/>
              <a:t>VA disseminates new treatment package; they seem to have about 200 major treatment centers</a:t>
            </a:r>
          </a:p>
          <a:p>
            <a:pPr lvl="2"/>
            <a:r>
              <a:rPr lang="en-US" dirty="0" smtClean="0"/>
              <a:t>Assume each center has 10 therapists who each treat 60 clients/year (probably a major underestimate)</a:t>
            </a:r>
          </a:p>
          <a:p>
            <a:pPr lvl="2"/>
            <a:r>
              <a:rPr lang="en-US" dirty="0" smtClean="0"/>
              <a:t>That’s 120,000 clients/year</a:t>
            </a:r>
          </a:p>
          <a:p>
            <a:pPr lvl="1"/>
            <a:r>
              <a:rPr lang="en-US" dirty="0" smtClean="0"/>
              <a:t>If they achieved the same outcomes with 3% increased efficiency, that would allow them to help 3,600 more people in the first year alone, more than Therapist B/C’s career-long accomplishment</a:t>
            </a:r>
          </a:p>
          <a:p>
            <a:pPr lvl="1"/>
            <a:r>
              <a:rPr lang="en-US" dirty="0" smtClean="0"/>
              <a:t>Help 36,000 more people over the decade, 360,000 over the subsequent century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93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/>
              <a:t>Misanthrope </a:t>
            </a:r>
            <a:r>
              <a:rPr lang="en-US" dirty="0" smtClean="0"/>
              <a:t>A   </a:t>
            </a:r>
            <a:r>
              <a:rPr lang="en-US" sz="1500" dirty="0">
                <a:sym typeface="Wingdings"/>
              </a:rPr>
              <a:t>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 </a:t>
            </a:r>
            <a:endParaRPr lang="en-US" sz="1500" dirty="0" smtClean="0">
              <a:sym typeface="Wingdings"/>
            </a:endParaRPr>
          </a:p>
          <a:p>
            <a:r>
              <a:rPr lang="en-US" dirty="0" smtClean="0"/>
              <a:t>Therapist B   </a:t>
            </a:r>
            <a:r>
              <a:rPr lang="en-US" sz="1500" dirty="0" smtClean="0">
                <a:sym typeface="Wingdings"/>
              </a:rPr>
              <a:t> 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</a:t>
            </a:r>
            <a:r>
              <a:rPr lang="en-US" sz="1500" dirty="0">
                <a:sym typeface="Wingdings"/>
              </a:rPr>
              <a:t> </a:t>
            </a:r>
            <a:endParaRPr lang="en-US" sz="1500" dirty="0" smtClean="0"/>
          </a:p>
          <a:p>
            <a:r>
              <a:rPr lang="en-US" dirty="0" smtClean="0"/>
              <a:t>Therapist C    </a:t>
            </a:r>
            <a:r>
              <a:rPr lang="en-US" sz="1500" dirty="0" smtClean="0">
                <a:sym typeface="Wingdings"/>
              </a:rPr>
              <a:t> </a:t>
            </a:r>
            <a:r>
              <a:rPr lang="en-US" sz="1500" dirty="0">
                <a:sym typeface="Wingdings"/>
              </a:rPr>
              <a:t>                   </a:t>
            </a:r>
            <a:r>
              <a:rPr lang="en-US" sz="1500" dirty="0" smtClean="0">
                <a:sym typeface="Wingdings"/>
              </a:rPr>
              <a:t> </a:t>
            </a:r>
            <a:r>
              <a:rPr lang="en-US" sz="1500" dirty="0">
                <a:sym typeface="Wingdings"/>
              </a:rPr>
              <a:t>   </a:t>
            </a:r>
            <a:r>
              <a:rPr lang="en-US" sz="1500" dirty="0" smtClean="0">
                <a:sym typeface="Wingdings"/>
              </a:rPr>
              <a:t></a:t>
            </a:r>
            <a:endParaRPr lang="en-US" sz="1500" dirty="0" smtClean="0"/>
          </a:p>
          <a:p>
            <a:r>
              <a:rPr lang="en-US" dirty="0" smtClean="0"/>
              <a:t>Researcher D </a:t>
            </a:r>
            <a:r>
              <a:rPr lang="en-US" sz="1500" dirty="0" smtClean="0">
                <a:sym typeface="Wingdings"/>
              </a:rPr>
              <a:t>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 </a:t>
            </a:r>
            <a:endParaRPr lang="en-US" sz="1500" dirty="0"/>
          </a:p>
          <a:p>
            <a:pPr marL="0" indent="0">
              <a:buNone/>
            </a:pPr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4083182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All of these calculations are very rough</a:t>
            </a:r>
          </a:p>
          <a:p>
            <a:r>
              <a:rPr lang="en-US" dirty="0" smtClean="0"/>
              <a:t>Meant to demonstrate that the lasting impact of research has the potential to “help people” with orders of magnitude more than we might realize</a:t>
            </a:r>
          </a:p>
          <a:p>
            <a:r>
              <a:rPr lang="en-US" dirty="0" smtClean="0"/>
              <a:t>Not meant to disparage non-research careers</a:t>
            </a:r>
          </a:p>
          <a:p>
            <a:r>
              <a:rPr lang="en-US" dirty="0" smtClean="0"/>
              <a:t>Not meant to imply that psychologists need only focus on “mental health,” as our skills are vital to “health” broadly construed</a:t>
            </a:r>
          </a:p>
          <a:p>
            <a:r>
              <a:rPr lang="en-US" dirty="0" smtClean="0"/>
              <a:t>Your goal is to grapple with how you can best “help people,” given your unique talents, skills, interests</a:t>
            </a:r>
          </a:p>
        </p:txBody>
      </p:sp>
    </p:spTree>
    <p:extLst>
      <p:ext uri="{BB962C8B-B14F-4D97-AF65-F5344CB8AC3E}">
        <p14:creationId xmlns:p14="http://schemas.microsoft.com/office/powerpoint/2010/main" val="1911843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“Psychology Research Methods” in 5 overlapping areas</a:t>
            </a:r>
          </a:p>
          <a:p>
            <a:pPr marL="1108710" lvl="2" indent="-514350">
              <a:buFont typeface="+mj-lt"/>
              <a:buAutoNum type="arabicPeriod"/>
            </a:pPr>
            <a:r>
              <a:rPr lang="en-US" dirty="0" smtClean="0"/>
              <a:t>Foundations: Landscape, ethics, ideas, career development</a:t>
            </a:r>
          </a:p>
          <a:p>
            <a:pPr marL="1108710" lvl="2" indent="-514350">
              <a:buFont typeface="+mj-lt"/>
              <a:buAutoNum type="arabicPeriod"/>
            </a:pPr>
            <a:r>
              <a:rPr lang="en-US" dirty="0" smtClean="0"/>
              <a:t>Correlational studies</a:t>
            </a:r>
          </a:p>
          <a:p>
            <a:pPr marL="1108710" lvl="2" indent="-514350">
              <a:buFont typeface="+mj-lt"/>
              <a:buAutoNum type="arabicPeriod"/>
            </a:pPr>
            <a:r>
              <a:rPr lang="en-US" dirty="0" smtClean="0"/>
              <a:t>Measurement</a:t>
            </a:r>
          </a:p>
          <a:p>
            <a:pPr marL="1108710" lvl="2" indent="-514350">
              <a:buFont typeface="+mj-lt"/>
              <a:buAutoNum type="arabicPeriod"/>
            </a:pPr>
            <a:r>
              <a:rPr lang="en-US" dirty="0" smtClean="0"/>
              <a:t>Experiments</a:t>
            </a:r>
          </a:p>
          <a:p>
            <a:pPr marL="1108710" lvl="2" indent="-514350">
              <a:buFont typeface="+mj-lt"/>
              <a:buAutoNum type="arabicPeriod"/>
            </a:pPr>
            <a:r>
              <a:rPr lang="en-US" dirty="0" smtClean="0"/>
              <a:t>Clinical research</a:t>
            </a:r>
          </a:p>
          <a:p>
            <a:r>
              <a:rPr lang="en-US" dirty="0" smtClean="0"/>
              <a:t>Review Syllabus</a:t>
            </a:r>
          </a:p>
          <a:p>
            <a:r>
              <a:rPr lang="en-US" dirty="0" smtClean="0"/>
              <a:t>Review website, readings, assignments</a:t>
            </a:r>
          </a:p>
        </p:txBody>
      </p:sp>
    </p:spTree>
    <p:extLst>
      <p:ext uri="{BB962C8B-B14F-4D97-AF65-F5344CB8AC3E}">
        <p14:creationId xmlns:p14="http://schemas.microsoft.com/office/powerpoint/2010/main" val="810138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 PSYC 3130: Experimental Psychology w/Mike </a:t>
            </a:r>
            <a:r>
              <a:rPr lang="en-US" dirty="0" err="1" smtClean="0"/>
              <a:t>Hoerger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Grab a syllabus</a:t>
            </a:r>
          </a:p>
          <a:p>
            <a:r>
              <a:rPr lang="en-US" dirty="0" smtClean="0"/>
              <a:t>Complete and hold on to the student survey (last page)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Have any enrollment issues? Talk to me </a:t>
            </a:r>
            <a:r>
              <a:rPr lang="en-US" b="1" u="sng" dirty="0" smtClean="0"/>
              <a:t>BEFORE</a:t>
            </a:r>
            <a:r>
              <a:rPr lang="en-US" dirty="0" smtClean="0"/>
              <a:t> class begins!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900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3 goals for today: Get to know each other, understand why you’re here, get oriented to the course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My info</a:t>
            </a:r>
          </a:p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Rationale for the course</a:t>
            </a:r>
          </a:p>
          <a:p>
            <a:r>
              <a:rPr lang="en-US" dirty="0" smtClean="0"/>
              <a:t>Syllabus review, Q &amp; A</a:t>
            </a:r>
          </a:p>
          <a:p>
            <a:r>
              <a:rPr lang="en-US" dirty="0" smtClean="0"/>
              <a:t>Course website</a:t>
            </a:r>
          </a:p>
        </p:txBody>
      </p:sp>
    </p:spTree>
    <p:extLst>
      <p:ext uri="{BB962C8B-B14F-4D97-AF65-F5344CB8AC3E}">
        <p14:creationId xmlns:p14="http://schemas.microsoft.com/office/powerpoint/2010/main" val="234499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Hoerger</a:t>
            </a:r>
            <a:r>
              <a:rPr lang="en-US" dirty="0" smtClean="0"/>
              <a:t> rhymes with burger</a:t>
            </a:r>
          </a:p>
          <a:p>
            <a:r>
              <a:rPr lang="en-US" dirty="0" smtClean="0"/>
              <a:t>I prefer to be called Mike, but feel</a:t>
            </a:r>
            <a:br>
              <a:rPr lang="en-US" dirty="0" smtClean="0"/>
            </a:br>
            <a:r>
              <a:rPr lang="en-US" dirty="0" smtClean="0"/>
              <a:t>free to say Dr. </a:t>
            </a:r>
            <a:r>
              <a:rPr lang="en-US" dirty="0" err="1" smtClean="0"/>
              <a:t>Hoerger</a:t>
            </a:r>
            <a:r>
              <a:rPr lang="en-US" dirty="0" smtClean="0"/>
              <a:t>, Dr. H., </a:t>
            </a:r>
            <a:br>
              <a:rPr lang="en-US" dirty="0" smtClean="0"/>
            </a:br>
            <a:r>
              <a:rPr lang="en-US" dirty="0" smtClean="0"/>
              <a:t>Mike H., or professor</a:t>
            </a:r>
          </a:p>
          <a:p>
            <a:pPr lvl="1"/>
            <a:r>
              <a:rPr lang="en-US" dirty="0" smtClean="0"/>
              <a:t>Note, there is another Mike in the</a:t>
            </a:r>
            <a:br>
              <a:rPr lang="en-US" dirty="0" smtClean="0"/>
            </a:br>
            <a:r>
              <a:rPr lang="en-US" dirty="0" smtClean="0"/>
              <a:t>department</a:t>
            </a:r>
          </a:p>
          <a:p>
            <a:r>
              <a:rPr lang="en-US" dirty="0" smtClean="0"/>
              <a:t>Assistant Professor of Psychology,</a:t>
            </a:r>
            <a:br>
              <a:rPr lang="en-US" dirty="0" smtClean="0"/>
            </a:br>
            <a:r>
              <a:rPr lang="en-US" dirty="0" smtClean="0"/>
              <a:t>Psychiatry, and Oncology</a:t>
            </a:r>
          </a:p>
          <a:p>
            <a:endParaRPr lang="en-US" dirty="0" smtClean="0"/>
          </a:p>
        </p:txBody>
      </p:sp>
      <p:pic>
        <p:nvPicPr>
          <p:cNvPr id="4" name="Picture 4" descr="tall-hamburg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09600"/>
            <a:ext cx="280035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2956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Clinical Health Psychologist</a:t>
            </a:r>
          </a:p>
          <a:p>
            <a:r>
              <a:rPr lang="en-US" dirty="0" smtClean="0"/>
              <a:t>From Michigan: BS </a:t>
            </a:r>
            <a:r>
              <a:rPr lang="en-US" dirty="0"/>
              <a:t>at MSU, </a:t>
            </a:r>
            <a:r>
              <a:rPr lang="en-US" dirty="0" smtClean="0"/>
              <a:t>PhD in Clinical Psychology at CMU</a:t>
            </a:r>
          </a:p>
          <a:p>
            <a:r>
              <a:rPr lang="en-US" dirty="0" smtClean="0"/>
              <a:t>Internship/fellowship at U of Rochester</a:t>
            </a:r>
          </a:p>
          <a:p>
            <a:r>
              <a:rPr lang="en-US" dirty="0" smtClean="0"/>
              <a:t>Joined Tulane in 2013</a:t>
            </a:r>
          </a:p>
          <a:p>
            <a:r>
              <a:rPr lang="en-US" dirty="0" smtClean="0"/>
              <a:t>LA CaTS Roadmap Scholar, in May </a:t>
            </a:r>
            <a:r>
              <a:rPr lang="en-US" dirty="0" smtClean="0"/>
              <a:t>‘16 finished </a:t>
            </a:r>
            <a:r>
              <a:rPr lang="en-US" dirty="0" smtClean="0"/>
              <a:t>a post-doctoral MS in Clinical Research (combination of biomedical and epidemiologic research methods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66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Keep it </a:t>
            </a:r>
            <a:r>
              <a:rPr lang="en-US" dirty="0" smtClean="0"/>
              <a:t>to 10 seconds</a:t>
            </a:r>
            <a:endParaRPr lang="en-US" dirty="0" smtClean="0"/>
          </a:p>
          <a:p>
            <a:r>
              <a:rPr lang="en-US" dirty="0" smtClean="0"/>
              <a:t>Name, year, major(s)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098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Course Required?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Required for nearly all psychology degree programs, ranked the most important course by departments</a:t>
            </a:r>
          </a:p>
          <a:p>
            <a:r>
              <a:rPr lang="en-US" dirty="0" smtClean="0"/>
              <a:t>Understanding research methods can help you to conduct better research</a:t>
            </a:r>
          </a:p>
          <a:p>
            <a:pPr lvl="1"/>
            <a:r>
              <a:rPr lang="en-US" dirty="0" smtClean="0"/>
              <a:t>Even if you have no intention of conducting research, there is a good chance you will someday; your skills will be valued</a:t>
            </a:r>
          </a:p>
          <a:p>
            <a:r>
              <a:rPr lang="en-US" dirty="0" smtClean="0"/>
              <a:t>Understanding research methods can help you to be a more critical consumer of psychology research</a:t>
            </a:r>
          </a:p>
          <a:p>
            <a:pPr lvl="1"/>
            <a:r>
              <a:rPr lang="en-US" dirty="0" smtClean="0"/>
              <a:t>Useful in your personal life</a:t>
            </a:r>
          </a:p>
          <a:p>
            <a:pPr lvl="1"/>
            <a:r>
              <a:rPr lang="en-US" dirty="0" smtClean="0"/>
              <a:t>Useful in most careers where competence is valued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379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this Course Required?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Why are you majoring/minoring in psychology or an allied discipline?</a:t>
            </a:r>
          </a:p>
          <a:p>
            <a:r>
              <a:rPr lang="en-US" dirty="0" smtClean="0"/>
              <a:t>#1 Reason: “I want to help people.”</a:t>
            </a:r>
          </a:p>
          <a:p>
            <a:pPr lvl="1"/>
            <a:r>
              <a:rPr lang="en-US" dirty="0" smtClean="0"/>
              <a:t>OK, better than harming people, though harming professions pay more than helping professions (they have to) and we can debate the implications of crippling student debt for your ultimate career path</a:t>
            </a:r>
          </a:p>
          <a:p>
            <a:r>
              <a:rPr lang="en-US" dirty="0" smtClean="0"/>
              <a:t>Better question: How much do you want to help people?</a:t>
            </a:r>
          </a:p>
          <a:p>
            <a:pPr lvl="1"/>
            <a:r>
              <a:rPr lang="en-US" dirty="0" smtClean="0"/>
              <a:t>Let’s compare four people’s career paths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526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Misanthrope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is not you (hopefully). This person does not care about helping people. They are interested in money and power without regard to the societal effect.</a:t>
            </a:r>
          </a:p>
          <a:p>
            <a:r>
              <a:rPr lang="en-US" dirty="0" smtClean="0"/>
              <a:t>What careers do you think of?</a:t>
            </a:r>
          </a:p>
          <a:p>
            <a:r>
              <a:rPr lang="en-US" dirty="0" smtClean="0"/>
              <a:t>How many people will they harm in their career and how badly?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Now let’s compare with 3 do-gooders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415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213</TotalTime>
  <Words>1198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Tw Cen MT</vt:lpstr>
      <vt:lpstr>Wingdings</vt:lpstr>
      <vt:lpstr>Wingdings 2</vt:lpstr>
      <vt:lpstr>Median</vt:lpstr>
      <vt:lpstr>Psychology Research Methods  (PSYC 3130: Experimental Psychology &amp; Lab)</vt:lpstr>
      <vt:lpstr>Welcome to PSYC 3130: Experimental Psychology w/Mike Hoerger</vt:lpstr>
      <vt:lpstr>Overview</vt:lpstr>
      <vt:lpstr>My Info</vt:lpstr>
      <vt:lpstr>My Info</vt:lpstr>
      <vt:lpstr>Introductions </vt:lpstr>
      <vt:lpstr>Why Is this Course Required?</vt:lpstr>
      <vt:lpstr>Why Is this Course Required?</vt:lpstr>
      <vt:lpstr>Misanthrope A</vt:lpstr>
      <vt:lpstr>Therapist B</vt:lpstr>
      <vt:lpstr>Therapist C</vt:lpstr>
      <vt:lpstr>Researcher D</vt:lpstr>
      <vt:lpstr>Summary</vt:lpstr>
      <vt:lpstr>Summary</vt:lpstr>
      <vt:lpstr>This Course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Michael Hoerger</cp:lastModifiedBy>
  <cp:revision>15</cp:revision>
  <dcterms:created xsi:type="dcterms:W3CDTF">2015-08-26T19:50:04Z</dcterms:created>
  <dcterms:modified xsi:type="dcterms:W3CDTF">2018-01-16T19:34:16Z</dcterms:modified>
</cp:coreProperties>
</file>