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handoutMasterIdLst>
    <p:handoutMasterId r:id="rId9"/>
  </p:handoutMasterIdLst>
  <p:sldIdLst>
    <p:sldId id="256" r:id="rId2"/>
    <p:sldId id="258" r:id="rId3"/>
    <p:sldId id="260" r:id="rId4"/>
    <p:sldId id="264" r:id="rId5"/>
    <p:sldId id="261" r:id="rId6"/>
    <p:sldId id="266" r:id="rId7"/>
    <p:sldId id="267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30C92E-4655-40B4-B508-9AE27C0ED521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1A2794-5441-4850-8CF8-25BEA6107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87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63E4FBE-3118-4E72-B41E-54A65AA55758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FBE-3118-4E72-B41E-54A65AA55758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63E4FBE-3118-4E72-B41E-54A65AA55758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FBE-3118-4E72-B41E-54A65AA55758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FBE-3118-4E72-B41E-54A65AA55758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63E4FBE-3118-4E72-B41E-54A65AA55758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63E4FBE-3118-4E72-B41E-54A65AA55758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FBE-3118-4E72-B41E-54A65AA55758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FBE-3118-4E72-B41E-54A65AA55758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FBE-3118-4E72-B41E-54A65AA55758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63E4FBE-3118-4E72-B41E-54A65AA55758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3E4FBE-3118-4E72-B41E-54A65AA55758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048000"/>
            <a:ext cx="64770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Translational Team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54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difference between “basic” and “applied” research?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“translational science” address the gap between basic and applied research?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does translational science look like?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4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vs. Applied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Basic Research (the thinkers)</a:t>
            </a:r>
          </a:p>
          <a:p>
            <a:pPr lvl="1"/>
            <a:r>
              <a:rPr lang="en-US" dirty="0"/>
              <a:t>Discover basic facts, with no immediate focus on solving real-world problems</a:t>
            </a:r>
          </a:p>
          <a:p>
            <a:pPr lvl="1"/>
            <a:r>
              <a:rPr lang="en-US" dirty="0"/>
              <a:t>Knowledge for knowledge’s sake</a:t>
            </a:r>
          </a:p>
          <a:p>
            <a:pPr lvl="1"/>
            <a:r>
              <a:rPr lang="en-US" dirty="0"/>
              <a:t>Speculative, often takes decades of cumulative knowledge to benefit society, but breakthroughs can lead to paradigm shifts</a:t>
            </a:r>
          </a:p>
          <a:p>
            <a:pPr lvl="1"/>
            <a:r>
              <a:rPr lang="en-US" dirty="0"/>
              <a:t>Learning, sensation/perception, neuroscience, and most social, personality, and </a:t>
            </a:r>
            <a:r>
              <a:rPr lang="en-US" dirty="0" smtClean="0"/>
              <a:t>developmental psychology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7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vs. Applied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Applied Research (the doers) </a:t>
            </a:r>
          </a:p>
          <a:p>
            <a:pPr lvl="1"/>
            <a:r>
              <a:rPr lang="en-US" dirty="0"/>
              <a:t>Can impact real-world problems relatively quickly, but focuses on incremental science rather than breakthroughs</a:t>
            </a:r>
          </a:p>
          <a:p>
            <a:pPr lvl="1"/>
            <a:r>
              <a:rPr lang="en-US" dirty="0"/>
              <a:t>Makes relevant and immediate contributions to real-world problems</a:t>
            </a:r>
          </a:p>
          <a:p>
            <a:pPr lvl="1"/>
            <a:r>
              <a:rPr lang="en-US" dirty="0" smtClean="0"/>
              <a:t>Most research in “health service psychology”</a:t>
            </a:r>
          </a:p>
          <a:p>
            <a:pPr lvl="2"/>
            <a:r>
              <a:rPr lang="en-US" dirty="0"/>
              <a:t>Clinical Child &amp; Adolescent Psychology, Clinical Health Psychology, Clinical Neuropsychology, Clinical Psychology, Cognitive &amp; Behavioral Psychology, Counseling Psychology, Couple &amp; Family Psychology, Forensic Psychology, </a:t>
            </a:r>
            <a:r>
              <a:rPr lang="en-US" dirty="0" err="1"/>
              <a:t>Geropsychology</a:t>
            </a:r>
            <a:r>
              <a:rPr lang="en-US" dirty="0"/>
              <a:t>, Group Psychology, Organizational &amp; Business Consulting Psychology, Police &amp; Public Safety Psychology, Psychoanalysis in Psychology, Rehabilitation Psychology, School Psychology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049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92500"/>
          </a:bodyPr>
          <a:lstStyle/>
          <a:p>
            <a:pPr lvl="0"/>
            <a:r>
              <a:rPr lang="en-US" sz="3200" dirty="0"/>
              <a:t>Aims to translate basic research </a:t>
            </a:r>
            <a:r>
              <a:rPr lang="en-US" sz="3200" dirty="0" smtClean="0"/>
              <a:t>discoveries </a:t>
            </a:r>
            <a:r>
              <a:rPr lang="en-US" sz="3200" dirty="0"/>
              <a:t>into applied solutions </a:t>
            </a:r>
            <a:r>
              <a:rPr lang="en-US" sz="3200" dirty="0" smtClean="0"/>
              <a:t>that </a:t>
            </a:r>
            <a:r>
              <a:rPr lang="en-US" sz="3200" dirty="0"/>
              <a:t>can benefit societal health </a:t>
            </a:r>
            <a:r>
              <a:rPr lang="en-US" sz="3200" dirty="0" smtClean="0"/>
              <a:t>and </a:t>
            </a:r>
            <a:r>
              <a:rPr lang="en-US" sz="3200" dirty="0" smtClean="0"/>
              <a:t>well-being</a:t>
            </a:r>
          </a:p>
          <a:p>
            <a:pPr lvl="0"/>
            <a:r>
              <a:rPr lang="en-US" sz="3200" dirty="0" smtClean="0"/>
              <a:t>Often uses a multidisciplinary “team” approach</a:t>
            </a:r>
            <a:endParaRPr lang="en-US" sz="2400" dirty="0"/>
          </a:p>
          <a:p>
            <a:pPr lvl="0"/>
            <a:r>
              <a:rPr lang="en-US" sz="3200" dirty="0"/>
              <a:t>Acknowledges that science is about the </a:t>
            </a:r>
            <a:r>
              <a:rPr lang="en-US" sz="3200" u="sng" dirty="0"/>
              <a:t>speed</a:t>
            </a:r>
            <a:r>
              <a:rPr lang="en-US" sz="3200" dirty="0"/>
              <a:t> of solving real-world problems</a:t>
            </a:r>
            <a:endParaRPr lang="en-US" sz="2400" dirty="0"/>
          </a:p>
          <a:p>
            <a:pPr lvl="1"/>
            <a:r>
              <a:rPr lang="en-US" sz="2800" dirty="0"/>
              <a:t>Bridging the “Research Gap</a:t>
            </a:r>
            <a:r>
              <a:rPr lang="en-US" sz="2800" dirty="0" smtClean="0"/>
              <a:t>” (see Figure)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800" dirty="0"/>
              <a:t>T1: Speed up application of basic science to </a:t>
            </a:r>
            <a:r>
              <a:rPr lang="en-US" sz="2800" dirty="0" smtClean="0"/>
              <a:t>applied interventions</a:t>
            </a:r>
            <a:endParaRPr lang="en-US" sz="2000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800" dirty="0"/>
              <a:t>T2: Speed up dissemination and implementation of useful </a:t>
            </a:r>
            <a:r>
              <a:rPr lang="en-US" sz="2800" dirty="0" smtClean="0"/>
              <a:t>interventions</a:t>
            </a:r>
            <a:endParaRPr lang="en-US" sz="2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54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7" t="22829" r="5031" b="9499"/>
          <a:stretch>
            <a:fillRect/>
          </a:stretch>
        </p:blipFill>
        <p:spPr bwMode="auto">
          <a:xfrm>
            <a:off x="77557" y="1981200"/>
            <a:ext cx="899024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395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2580364"/>
            <a:ext cx="3352800" cy="17526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90800" y="1513564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0" y="1513564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29200" y="1535335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24600" y="1538056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51864" y="2618464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05600" y="3799564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21329" y="2305500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05000" y="3410400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09800" y="4485364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29000" y="4485364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8200" y="4507135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4509856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52138" y="1205787"/>
            <a:ext cx="1039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Psychologist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547638" y="5464296"/>
            <a:ext cx="1039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Psychologist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3723363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Medical</a:t>
            </a:r>
            <a:br>
              <a:rPr lang="en-US" sz="1400" dirty="0" smtClean="0"/>
            </a:br>
            <a:r>
              <a:rPr lang="en-US" sz="1400" dirty="0" smtClean="0"/>
              <a:t>Sociologist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747539" y="903964"/>
            <a:ext cx="976862" cy="53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Family Physician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564798" y="5094964"/>
            <a:ext cx="1212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Family Physician/ Epidemiologist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590064" y="2827758"/>
            <a:ext cx="976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Oncologist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7101633" y="1551407"/>
            <a:ext cx="976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Nurse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568293" y="3877252"/>
            <a:ext cx="9768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Medical Social Worker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08509" y="2057134"/>
            <a:ext cx="1961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Standardized Patient Instructor (Actor) w/Cancer </a:t>
            </a:r>
            <a:r>
              <a:rPr lang="en-US" sz="1400" dirty="0" err="1" smtClean="0"/>
              <a:t>Hx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205723" y="5194167"/>
            <a:ext cx="1246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Biostatistician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020785" y="5452176"/>
            <a:ext cx="1246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Biostatistician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4863192" y="944177"/>
            <a:ext cx="124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Administrative Assistant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42258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876</TotalTime>
  <Words>281</Words>
  <Application>Microsoft Office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Tw Cen MT</vt:lpstr>
      <vt:lpstr>Wingdings</vt:lpstr>
      <vt:lpstr>Wingdings 2</vt:lpstr>
      <vt:lpstr>Median</vt:lpstr>
      <vt:lpstr>Translational Team Science</vt:lpstr>
      <vt:lpstr>Overview</vt:lpstr>
      <vt:lpstr>Basic vs. Applied Research</vt:lpstr>
      <vt:lpstr>Basic vs. Applied Research</vt:lpstr>
      <vt:lpstr>Translational Research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 3130: Experimental Psychology</dc:title>
  <dc:creator>Mike Hoerger</dc:creator>
  <cp:lastModifiedBy>Michael Hoerger</cp:lastModifiedBy>
  <cp:revision>71</cp:revision>
  <cp:lastPrinted>2015-08-27T00:11:45Z</cp:lastPrinted>
  <dcterms:created xsi:type="dcterms:W3CDTF">2015-08-26T19:50:04Z</dcterms:created>
  <dcterms:modified xsi:type="dcterms:W3CDTF">2018-01-27T01:48:09Z</dcterms:modified>
</cp:coreProperties>
</file>