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handoutMasterIdLst>
    <p:handoutMasterId r:id="rId17"/>
  </p:handoutMasterIdLst>
  <p:sldIdLst>
    <p:sldId id="256" r:id="rId2"/>
    <p:sldId id="263" r:id="rId3"/>
    <p:sldId id="278" r:id="rId4"/>
    <p:sldId id="268" r:id="rId5"/>
    <p:sldId id="269" r:id="rId6"/>
    <p:sldId id="264" r:id="rId7"/>
    <p:sldId id="267" r:id="rId8"/>
    <p:sldId id="270" r:id="rId9"/>
    <p:sldId id="271" r:id="rId10"/>
    <p:sldId id="274" r:id="rId11"/>
    <p:sldId id="275" r:id="rId12"/>
    <p:sldId id="276" r:id="rId13"/>
    <p:sldId id="272" r:id="rId14"/>
    <p:sldId id="266" r:id="rId15"/>
    <p:sldId id="277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F30C92E-4655-40B4-B508-9AE27C0ED521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71A2794-5441-4850-8CF8-25BEA61075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87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3E4FBE-3118-4E72-B41E-54A65AA55758}" type="datetimeFigureOut">
              <a:rPr lang="en-US" smtClean="0"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72E66DB-4A2B-4892-B466-1AAB398CA7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3048000"/>
            <a:ext cx="64770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The Research Landscape: Contextualizing psychology research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Internationally, Nationally, Regionally, Locally</a:t>
            </a:r>
          </a:p>
        </p:txBody>
      </p:sp>
    </p:spTree>
    <p:extLst>
      <p:ext uri="{BB962C8B-B14F-4D97-AF65-F5344CB8AC3E}">
        <p14:creationId xmlns:p14="http://schemas.microsoft.com/office/powerpoint/2010/main" val="2647054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 on health research varies considerably across the country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1500" dirty="0" smtClean="0"/>
              <a:t>Clinical and </a:t>
            </a:r>
            <a:br>
              <a:rPr lang="en-US" sz="1500" dirty="0" smtClean="0"/>
            </a:br>
            <a:r>
              <a:rPr lang="en-US" sz="1500" dirty="0" smtClean="0"/>
              <a:t>Translational </a:t>
            </a:r>
            <a:br>
              <a:rPr lang="en-US" sz="1500" dirty="0" smtClean="0"/>
            </a:br>
            <a:r>
              <a:rPr lang="en-US" sz="1500" dirty="0" smtClean="0"/>
              <a:t>Science Centers</a:t>
            </a:r>
            <a:endParaRPr lang="en-US" sz="15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968" y="2514600"/>
            <a:ext cx="6402834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57989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 smtClean="0"/>
              <a:t>National Cancer Institute Comprehensive Cancer Centers</a:t>
            </a:r>
            <a:endParaRPr lang="en-US" sz="1500" dirty="0"/>
          </a:p>
        </p:txBody>
      </p:sp>
      <p:pic>
        <p:nvPicPr>
          <p:cNvPr id="7170" name="Picture 2" descr="http://www.cancer.gov/PublishedContent/Images/images/patient-focused/find-a-cancer-center-w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923979"/>
            <a:ext cx="6248400" cy="468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4743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500" dirty="0" smtClean="0"/>
              <a:t>1</a:t>
            </a:r>
            <a:r>
              <a:rPr lang="en-US" sz="1500" baseline="30000" dirty="0" smtClean="0"/>
              <a:t>st</a:t>
            </a:r>
            <a:r>
              <a:rPr lang="en-US" sz="1500" dirty="0" smtClean="0"/>
              <a:t> Round of PCORI funding</a:t>
            </a:r>
            <a:endParaRPr lang="en-US" sz="1500" dirty="0"/>
          </a:p>
        </p:txBody>
      </p:sp>
      <p:pic>
        <p:nvPicPr>
          <p:cNvPr id="8194" name="Picture 2" descr="http://blogs.nature.com/news/files/2012/06/New-Pic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57400"/>
            <a:ext cx="7460258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615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531352" cy="5029200"/>
          </a:xfrm>
        </p:spPr>
        <p:txBody>
          <a:bodyPr/>
          <a:lstStyle/>
          <a:p>
            <a:r>
              <a:rPr lang="en-US" dirty="0" smtClean="0"/>
              <a:t>Louisiana Clinical and Translational Science (LA </a:t>
            </a:r>
            <a:r>
              <a:rPr lang="en-US" dirty="0" err="1" smtClean="0"/>
              <a:t>CaTS</a:t>
            </a:r>
            <a:r>
              <a:rPr lang="en-US" dirty="0" smtClean="0"/>
              <a:t>) Center</a:t>
            </a:r>
          </a:p>
          <a:p>
            <a:pPr lvl="1"/>
            <a:r>
              <a:rPr lang="en-US" dirty="0" smtClean="0"/>
              <a:t>Primary Institutions: Pennington Biomedical, Tulane, </a:t>
            </a:r>
            <a:br>
              <a:rPr lang="en-US" dirty="0" smtClean="0"/>
            </a:br>
            <a:r>
              <a:rPr lang="en-US" dirty="0" smtClean="0"/>
              <a:t>LSU HSC</a:t>
            </a:r>
          </a:p>
          <a:p>
            <a:pPr lvl="1"/>
            <a:r>
              <a:rPr lang="en-US" dirty="0" smtClean="0"/>
              <a:t>Affiliations with other LSU branches, Xavier, Children’s Hospital, Medical University of South Carolina</a:t>
            </a:r>
          </a:p>
          <a:p>
            <a:pPr lvl="1"/>
            <a:r>
              <a:rPr lang="en-US" dirty="0" smtClean="0"/>
              <a:t>Building infrastructure (mentorship, advising, consulting, pilot grants, training, regulatory support) needed to catalyze clinical and translational research in Louisiana</a:t>
            </a:r>
          </a:p>
          <a:p>
            <a:pPr lvl="1"/>
            <a:r>
              <a:rPr lang="en-US" dirty="0" smtClean="0"/>
              <a:t>Much of the research focused on cancer and obesity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7989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378952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Tulane Psychology </a:t>
            </a:r>
            <a:r>
              <a:rPr lang="en-US" dirty="0" err="1" smtClean="0"/>
              <a:t>Dept’s</a:t>
            </a:r>
            <a:r>
              <a:rPr lang="en-US" dirty="0" smtClean="0"/>
              <a:t> Research (Oversimplified)</a:t>
            </a:r>
          </a:p>
          <a:p>
            <a:r>
              <a:rPr lang="en-US" dirty="0" smtClean="0"/>
              <a:t>Kid stuff (School and Developmental)</a:t>
            </a:r>
          </a:p>
          <a:p>
            <a:pPr lvl="1"/>
            <a:r>
              <a:rPr lang="en-US" dirty="0" smtClean="0"/>
              <a:t>Baker, Cunningham, Gray, </a:t>
            </a:r>
            <a:r>
              <a:rPr lang="en-US" dirty="0" err="1"/>
              <a:t>Lockman</a:t>
            </a:r>
            <a:r>
              <a:rPr lang="en-US" dirty="0"/>
              <a:t>, </a:t>
            </a:r>
            <a:r>
              <a:rPr lang="en-US" dirty="0" err="1" smtClean="0"/>
              <a:t>Nastasi</a:t>
            </a:r>
            <a:r>
              <a:rPr lang="en-US" dirty="0" smtClean="0"/>
              <a:t>, Overstreet</a:t>
            </a:r>
          </a:p>
          <a:p>
            <a:r>
              <a:rPr lang="en-US" dirty="0" smtClean="0"/>
              <a:t>Brain/behavior (Neuroscience)</a:t>
            </a:r>
          </a:p>
          <a:p>
            <a:pPr lvl="1"/>
            <a:r>
              <a:rPr lang="en-US" dirty="0" smtClean="0"/>
              <a:t>Colombo, Daniel, </a:t>
            </a:r>
            <a:r>
              <a:rPr lang="en-US" dirty="0" err="1" smtClean="0"/>
              <a:t>Dohanich</a:t>
            </a:r>
            <a:r>
              <a:rPr lang="en-US" dirty="0" smtClean="0"/>
              <a:t>, </a:t>
            </a:r>
            <a:r>
              <a:rPr lang="en-US" dirty="0" err="1" smtClean="0"/>
              <a:t>Fadok</a:t>
            </a:r>
            <a:r>
              <a:rPr lang="en-US" dirty="0" smtClean="0"/>
              <a:t>, Markant</a:t>
            </a:r>
            <a:endParaRPr lang="en-US" dirty="0" smtClean="0"/>
          </a:p>
          <a:p>
            <a:r>
              <a:rPr lang="en-US" dirty="0" smtClean="0"/>
              <a:t>Stereotypes and prejudice (Social)</a:t>
            </a:r>
          </a:p>
          <a:p>
            <a:pPr lvl="1"/>
            <a:r>
              <a:rPr lang="en-US" dirty="0" err="1" smtClean="0"/>
              <a:t>Molix</a:t>
            </a:r>
            <a:r>
              <a:rPr lang="en-US" dirty="0" smtClean="0"/>
              <a:t>, Murray, O’Brien, </a:t>
            </a:r>
            <a:r>
              <a:rPr lang="en-US" dirty="0" err="1" smtClean="0"/>
              <a:t>Ruscher</a:t>
            </a:r>
            <a:endParaRPr lang="en-US" dirty="0" smtClean="0"/>
          </a:p>
          <a:p>
            <a:r>
              <a:rPr lang="en-US" dirty="0" smtClean="0"/>
              <a:t>Psycho-Oncology (Health Psychology)</a:t>
            </a:r>
          </a:p>
          <a:p>
            <a:pPr lvl="1"/>
            <a:r>
              <a:rPr lang="en-US" dirty="0" err="1" smtClean="0"/>
              <a:t>Hoerger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068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Other Opportunities</a:t>
            </a:r>
          </a:p>
          <a:p>
            <a:r>
              <a:rPr lang="en-US" dirty="0" smtClean="0"/>
              <a:t>Department of Psychiatry and Behavioral Sciences: Drury, </a:t>
            </a:r>
            <a:r>
              <a:rPr lang="en-US" dirty="0" err="1" smtClean="0"/>
              <a:t>Scheeringa</a:t>
            </a:r>
            <a:endParaRPr lang="en-US" dirty="0" smtClean="0"/>
          </a:p>
          <a:p>
            <a:r>
              <a:rPr lang="en-US" dirty="0" smtClean="0"/>
              <a:t>Global Community Health and Behavioral Sciences: Seal, Taylor, </a:t>
            </a:r>
            <a:r>
              <a:rPr lang="en-US" dirty="0" err="1" smtClean="0"/>
              <a:t>Theall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851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2057400"/>
            <a:ext cx="4568952" cy="4038600"/>
          </a:xfrm>
        </p:spPr>
        <p:txBody>
          <a:bodyPr/>
          <a:lstStyle/>
          <a:p>
            <a:r>
              <a:rPr lang="en-US" dirty="0" smtClean="0"/>
              <a:t>About 1/3 of psychologists are in the U.S., 1/3 in Europe, 1/3 elsewhere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U.S. funds about 1/3 of the world’s research budget</a:t>
            </a:r>
          </a:p>
          <a:p>
            <a:endParaRPr lang="en-US" dirty="0"/>
          </a:p>
        </p:txBody>
      </p:sp>
      <p:pic>
        <p:nvPicPr>
          <p:cNvPr id="1026" name="Picture 2" descr="International science and technology research spending and a percentage of GD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9206" y="1066800"/>
            <a:ext cx="3804794" cy="577060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26944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Graduates/year at U.S. institutions</a:t>
            </a:r>
          </a:p>
          <a:p>
            <a:pPr lvl="1"/>
            <a:r>
              <a:rPr lang="en-US" dirty="0" smtClean="0"/>
              <a:t>Psychology doctoral programs: 6,000</a:t>
            </a:r>
          </a:p>
          <a:p>
            <a:pPr lvl="1"/>
            <a:r>
              <a:rPr lang="en-US" dirty="0" smtClean="0"/>
              <a:t>Medical school: 18,000</a:t>
            </a:r>
          </a:p>
          <a:p>
            <a:pPr lvl="1"/>
            <a:r>
              <a:rPr lang="en-US" dirty="0" smtClean="0"/>
              <a:t>Nursing masters/doctoral programs: 26,000</a:t>
            </a:r>
          </a:p>
          <a:p>
            <a:pPr lvl="1"/>
            <a:r>
              <a:rPr lang="en-US" dirty="0" smtClean="0"/>
              <a:t>Law school: 45,000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34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Public health problems – mental health</a:t>
            </a:r>
            <a:endParaRPr lang="en-US" dirty="0"/>
          </a:p>
        </p:txBody>
      </p:sp>
      <p:pic>
        <p:nvPicPr>
          <p:cNvPr id="5122" name="Picture 2" descr="Figure 2.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286000"/>
            <a:ext cx="5943600" cy="450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244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Public health problems – physical health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/>
            </a:r>
            <a:br>
              <a:rPr lang="en-US" sz="1300" dirty="0" smtClean="0"/>
            </a:br>
            <a:r>
              <a:rPr lang="en-US" sz="1300" dirty="0" smtClean="0"/>
              <a:t>Schroeder</a:t>
            </a:r>
            <a:r>
              <a:rPr lang="en-US" sz="1300" dirty="0"/>
              <a:t>, S. A. (2007). We can do better—improving the health of the American people. </a:t>
            </a:r>
            <a:r>
              <a:rPr lang="en-US" sz="1300" i="1" dirty="0"/>
              <a:t>New England </a:t>
            </a:r>
            <a:r>
              <a:rPr lang="en-US" sz="1300" i="1" dirty="0" smtClean="0"/>
              <a:t>Journal of </a:t>
            </a:r>
            <a:r>
              <a:rPr lang="en-US" sz="1300" i="1" dirty="0"/>
              <a:t>Medicine, 357</a:t>
            </a:r>
            <a:r>
              <a:rPr lang="en-US" sz="1300" dirty="0"/>
              <a:t>, 1221‐1228.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40" y="2209800"/>
            <a:ext cx="3269660" cy="3777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09800"/>
            <a:ext cx="4495800" cy="3782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91081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U.S Research Funding Trends</a:t>
            </a:r>
            <a:endParaRPr lang="en-US" dirty="0"/>
          </a:p>
        </p:txBody>
      </p:sp>
      <p:pic>
        <p:nvPicPr>
          <p:cNvPr id="2050" name="Picture 2" descr="https://upload.wikimedia.org/wikipedia/commons/7/7d/U.S._research_funding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954"/>
          <a:stretch/>
        </p:blipFill>
        <p:spPr bwMode="auto">
          <a:xfrm>
            <a:off x="76200" y="2286000"/>
            <a:ext cx="8991600" cy="4331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589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National Institutes of Health</a:t>
            </a:r>
          </a:p>
          <a:p>
            <a:r>
              <a:rPr lang="en-US" dirty="0" smtClean="0"/>
              <a:t>Includes 27 institutes and centers</a:t>
            </a:r>
          </a:p>
          <a:p>
            <a:pPr lvl="1"/>
            <a:r>
              <a:rPr lang="en-US" dirty="0" smtClean="0"/>
              <a:t>National Cancer Institute, National Eye Institute, National Institute of Mental Health, National Institute of Child Health and Human Development</a:t>
            </a:r>
          </a:p>
          <a:p>
            <a:r>
              <a:rPr lang="en-US" dirty="0" smtClean="0"/>
              <a:t>Many different types of research grants</a:t>
            </a:r>
          </a:p>
          <a:p>
            <a:pPr lvl="1"/>
            <a:r>
              <a:rPr lang="en-US" dirty="0" smtClean="0"/>
              <a:t>R01, R03/R21, K, T, F</a:t>
            </a:r>
          </a:p>
          <a:p>
            <a:pPr lvl="1"/>
            <a:r>
              <a:rPr lang="en-US" dirty="0" smtClean="0"/>
              <a:t>NIH Loan Repayment Program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ays off half of remaining student loan debt per year (up to $35,000/year) for those with doctorates devoting at least 50% of their time to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953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Critique of NIH</a:t>
            </a:r>
          </a:p>
          <a:p>
            <a:pPr lvl="1"/>
            <a:r>
              <a:rPr lang="en-US" dirty="0" smtClean="0"/>
              <a:t>Disease-centric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oo focused on treatment instead of prevention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oo focused on biomedical markers (blood pressure, progression-free survival) rather than biopsychosocial outcomes people care about (longevity and well-being)</a:t>
            </a:r>
          </a:p>
        </p:txBody>
      </p:sp>
    </p:spTree>
    <p:extLst>
      <p:ext uri="{BB962C8B-B14F-4D97-AF65-F5344CB8AC3E}">
        <p14:creationId xmlns:p14="http://schemas.microsoft.com/office/powerpoint/2010/main" val="2673338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455152" cy="5105400"/>
          </a:xfrm>
        </p:spPr>
        <p:txBody>
          <a:bodyPr>
            <a:normAutofit fontScale="92500"/>
          </a:bodyPr>
          <a:lstStyle/>
          <a:p>
            <a:r>
              <a:rPr lang="en-US" dirty="0"/>
              <a:t>Affordable Care Act </a:t>
            </a:r>
            <a:r>
              <a:rPr lang="en-US" dirty="0" smtClean="0"/>
              <a:t>established the </a:t>
            </a:r>
            <a:r>
              <a:rPr lang="en-US" dirty="0"/>
              <a:t>Patient-Centered Outcomes Research Institute (PCORI)</a:t>
            </a:r>
          </a:p>
          <a:p>
            <a:pPr lvl="1"/>
            <a:r>
              <a:rPr lang="en-US" dirty="0"/>
              <a:t>Based on trusted priority </a:t>
            </a:r>
            <a:r>
              <a:rPr lang="en-US" dirty="0" smtClean="0"/>
              <a:t>statements, </a:t>
            </a:r>
            <a:r>
              <a:rPr lang="en-US" dirty="0"/>
              <a:t>massive stakeholder </a:t>
            </a:r>
            <a:r>
              <a:rPr lang="en-US" dirty="0" smtClean="0"/>
              <a:t>input</a:t>
            </a:r>
          </a:p>
          <a:p>
            <a:pPr lvl="1"/>
            <a:r>
              <a:rPr lang="en-US" dirty="0"/>
              <a:t>Includes scientists and stakeholders as </a:t>
            </a:r>
            <a:r>
              <a:rPr lang="en-US" dirty="0" smtClean="0"/>
              <a:t>reviewers</a:t>
            </a:r>
          </a:p>
          <a:p>
            <a:pPr lvl="1"/>
            <a:r>
              <a:rPr lang="en-US" dirty="0" smtClean="0"/>
              <a:t>Overarching focus on decision making</a:t>
            </a:r>
          </a:p>
          <a:p>
            <a:pPr lvl="1"/>
            <a:r>
              <a:rPr lang="en-US" dirty="0" smtClean="0"/>
              <a:t>5 priorities: “Person-centered” outcomes research, disparities, healthcare systems, communication/dissemination, and methodology</a:t>
            </a:r>
          </a:p>
          <a:p>
            <a:pPr lvl="1"/>
            <a:r>
              <a:rPr lang="en-US" dirty="0" smtClean="0"/>
              <a:t>About 20% of studies have a mental health focus, with many more examining health conditions with an important behavioral component (cancer, diabetes) 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ost assess some component of well-being (psych stuff)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50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352</TotalTime>
  <Words>415</Words>
  <Application>Microsoft Office PowerPoint</Application>
  <PresentationFormat>On-screen Show (4:3)</PresentationFormat>
  <Paragraphs>71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Tw Cen MT</vt:lpstr>
      <vt:lpstr>Wingdings</vt:lpstr>
      <vt:lpstr>Wingdings 2</vt:lpstr>
      <vt:lpstr>Median</vt:lpstr>
      <vt:lpstr>The Research Landscape: Contextualizing psychology research</vt:lpstr>
      <vt:lpstr>International Context</vt:lpstr>
      <vt:lpstr>National Context</vt:lpstr>
      <vt:lpstr>National Context</vt:lpstr>
      <vt:lpstr>National Context</vt:lpstr>
      <vt:lpstr>National Context</vt:lpstr>
      <vt:lpstr>National Context</vt:lpstr>
      <vt:lpstr>National Context</vt:lpstr>
      <vt:lpstr>National Context</vt:lpstr>
      <vt:lpstr>Regional Context</vt:lpstr>
      <vt:lpstr>PowerPoint Presentation</vt:lpstr>
      <vt:lpstr>PowerPoint Presentation</vt:lpstr>
      <vt:lpstr>Regional Context</vt:lpstr>
      <vt:lpstr>Local Context</vt:lpstr>
      <vt:lpstr>Local Context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 3130: Experimental Psychology</dc:title>
  <dc:creator>Mike Hoerger</dc:creator>
  <cp:lastModifiedBy>Michael Hoerger</cp:lastModifiedBy>
  <cp:revision>33</cp:revision>
  <cp:lastPrinted>2015-08-27T00:11:45Z</cp:lastPrinted>
  <dcterms:created xsi:type="dcterms:W3CDTF">2015-08-26T19:50:04Z</dcterms:created>
  <dcterms:modified xsi:type="dcterms:W3CDTF">2018-01-16T23:41:51Z</dcterms:modified>
</cp:coreProperties>
</file>