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20"/>
  </p:handoutMasterIdLst>
  <p:sldIdLst>
    <p:sldId id="256" r:id="rId2"/>
    <p:sldId id="258" r:id="rId3"/>
    <p:sldId id="257" r:id="rId4"/>
    <p:sldId id="272" r:id="rId5"/>
    <p:sldId id="259" r:id="rId6"/>
    <p:sldId id="260" r:id="rId7"/>
    <p:sldId id="261" r:id="rId8"/>
    <p:sldId id="262" r:id="rId9"/>
    <p:sldId id="273" r:id="rId10"/>
    <p:sldId id="263" r:id="rId11"/>
    <p:sldId id="271" r:id="rId12"/>
    <p:sldId id="265" r:id="rId13"/>
    <p:sldId id="266" r:id="rId14"/>
    <p:sldId id="270" r:id="rId15"/>
    <p:sldId id="269" r:id="rId16"/>
    <p:sldId id="268" r:id="rId17"/>
    <p:sldId id="267" r:id="rId18"/>
    <p:sldId id="26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0CA"/>
    <a:srgbClr val="F7E2E0"/>
    <a:srgbClr val="FFE5E5"/>
    <a:srgbClr val="FFCCCC"/>
    <a:srgbClr val="FFCC99"/>
    <a:srgbClr val="FEEBB4"/>
    <a:srgbClr val="FEE0B4"/>
    <a:srgbClr val="99CC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116" d="100"/>
          <a:sy n="116" d="100"/>
        </p:scale>
        <p:origin x="7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Meta-Analysis: Synthesizing 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Mike’s current meta-analysis (separate file)</a:t>
            </a:r>
          </a:p>
          <a:p>
            <a:r>
              <a:rPr lang="en-US" dirty="0" smtClean="0"/>
              <a:t>Smith and Glass (1977). </a:t>
            </a:r>
            <a:br>
              <a:rPr lang="en-US" dirty="0" smtClean="0"/>
            </a:br>
            <a:r>
              <a:rPr lang="en-US" dirty="0" smtClean="0"/>
              <a:t>Meta-analysis of Psycho-</a:t>
            </a:r>
            <a:br>
              <a:rPr lang="en-US" dirty="0" smtClean="0"/>
            </a:br>
            <a:r>
              <a:rPr lang="en-US" dirty="0" smtClean="0"/>
              <a:t>therapy Outcomes.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590800"/>
            <a:ext cx="3982794" cy="41199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86200"/>
            <a:ext cx="4308713" cy="28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53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" r="4795"/>
          <a:stretch/>
        </p:blipFill>
        <p:spPr>
          <a:xfrm>
            <a:off x="0" y="609600"/>
            <a:ext cx="7335153" cy="62501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324600" y="617838"/>
            <a:ext cx="3048000" cy="5410200"/>
          </a:xfrm>
        </p:spPr>
        <p:txBody>
          <a:bodyPr/>
          <a:lstStyle/>
          <a:p>
            <a:r>
              <a:rPr lang="en-US" dirty="0" err="1" smtClean="0"/>
              <a:t>Hauch</a:t>
            </a:r>
            <a:r>
              <a:rPr lang="en-US" dirty="0"/>
              <a:t> </a:t>
            </a:r>
            <a:r>
              <a:rPr lang="en-US" dirty="0" smtClean="0"/>
              <a:t>et al. (2016</a:t>
            </a:r>
            <a:r>
              <a:rPr lang="en-US" dirty="0"/>
              <a:t>). Does training improve the detection of deception?</a:t>
            </a:r>
          </a:p>
        </p:txBody>
      </p:sp>
    </p:spTree>
    <p:extLst>
      <p:ext uri="{BB962C8B-B14F-4D97-AF65-F5344CB8AC3E}">
        <p14:creationId xmlns:p14="http://schemas.microsoft.com/office/powerpoint/2010/main" val="939534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1000"/>
            <a:ext cx="8153400" cy="5715000"/>
          </a:xfrm>
        </p:spPr>
        <p:txBody>
          <a:bodyPr/>
          <a:lstStyle/>
          <a:p>
            <a:r>
              <a:rPr lang="en-US" dirty="0" smtClean="0"/>
              <a:t>Roberts et al. </a:t>
            </a:r>
            <a:r>
              <a:rPr lang="en-US" dirty="0"/>
              <a:t>(2006). Patterns of mean-level change in personality traits across the life </a:t>
            </a:r>
            <a:r>
              <a:rPr lang="en-US" dirty="0" smtClean="0"/>
              <a:t>course.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848" y="1981200"/>
            <a:ext cx="6550152" cy="406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453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0"/>
            <a:ext cx="8266084" cy="521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65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8128316" cy="521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79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878" y="838201"/>
            <a:ext cx="8640244" cy="518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885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75" y="914401"/>
            <a:ext cx="8561050" cy="502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377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82" y="990601"/>
            <a:ext cx="8223036" cy="4876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765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and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Excellent for synthesizing evidence, providing a starting point in a literature review, guiding policy</a:t>
            </a:r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Concern about publication bias and other biases in the systematic review process</a:t>
            </a:r>
          </a:p>
          <a:p>
            <a:pPr lvl="1"/>
            <a:r>
              <a:rPr lang="en-US" dirty="0" smtClean="0"/>
              <a:t>Concern about combining studies, samples, and interventions that are too heterogeneous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3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Exam #3 (next class): Not cumulative, standard 40-question multiple choice</a:t>
            </a:r>
          </a:p>
          <a:p>
            <a:r>
              <a:rPr lang="en-US" dirty="0" smtClean="0"/>
              <a:t>Make-up LA and Paper rewrites (optional)</a:t>
            </a:r>
          </a:p>
          <a:p>
            <a:r>
              <a:rPr lang="en-US" dirty="0" smtClean="0"/>
              <a:t>Make-up Exam (optional):</a:t>
            </a:r>
          </a:p>
          <a:p>
            <a:pPr lvl="1"/>
            <a:r>
              <a:rPr lang="en-US" dirty="0" smtClean="0"/>
              <a:t>Short essays (60pts)</a:t>
            </a:r>
          </a:p>
          <a:p>
            <a:pPr lvl="2"/>
            <a:r>
              <a:rPr lang="en-US" dirty="0" smtClean="0"/>
              <a:t>Pick 2 of 4: Broad topics relevant to an entire unit (e.g., clinical research) or across units (e.g., validity)</a:t>
            </a:r>
          </a:p>
          <a:p>
            <a:pPr lvl="1"/>
            <a:r>
              <a:rPr lang="en-US" dirty="0" smtClean="0"/>
              <a:t>Short answer (100pts)</a:t>
            </a:r>
          </a:p>
          <a:p>
            <a:pPr lvl="2"/>
            <a:r>
              <a:rPr lang="en-US" dirty="0" smtClean="0"/>
              <a:t>Pick 6 of 12: Representative narrower topics (e.g., key considerations in designing RCTs)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5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Take-Home </a:t>
            </a:r>
            <a:r>
              <a:rPr lang="en-US" dirty="0" smtClean="0"/>
              <a:t>Messages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the value of research and experience a greater desire to engage in research in some capacity</a:t>
            </a:r>
          </a:p>
          <a:p>
            <a:r>
              <a:rPr lang="en-US" dirty="0" smtClean="0"/>
              <a:t>Understand </a:t>
            </a:r>
            <a:r>
              <a:rPr lang="en-US" i="1" dirty="0" smtClean="0"/>
              <a:t>p</a:t>
            </a:r>
            <a:r>
              <a:rPr lang="en-US" dirty="0" smtClean="0"/>
              <a:t>-values </a:t>
            </a:r>
          </a:p>
          <a:p>
            <a:r>
              <a:rPr lang="en-US" dirty="0" smtClean="0"/>
              <a:t>Understand the difference between a true “experiment” and a </a:t>
            </a:r>
            <a:r>
              <a:rPr lang="en-US" dirty="0" smtClean="0"/>
              <a:t>non-experiment</a:t>
            </a:r>
          </a:p>
          <a:p>
            <a:r>
              <a:rPr lang="en-US" dirty="0" smtClean="0"/>
              <a:t>Understand the importance of effect size (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6204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Take-Home </a:t>
            </a:r>
            <a:r>
              <a:rPr lang="en-US" dirty="0" smtClean="0"/>
              <a:t>Messages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Gain </a:t>
            </a:r>
            <a:r>
              <a:rPr lang="en-US" dirty="0" smtClean="0"/>
              <a:t>a greater tolerance for ambiguity </a:t>
            </a:r>
          </a:p>
          <a:p>
            <a:r>
              <a:rPr lang="en-US" dirty="0"/>
              <a:t>Improve scientific writing and statistical skills</a:t>
            </a:r>
          </a:p>
          <a:p>
            <a:r>
              <a:rPr lang="en-US" dirty="0" smtClean="0"/>
              <a:t>Understand different methodologies as tools that can improve the quality of research</a:t>
            </a:r>
          </a:p>
          <a:p>
            <a:r>
              <a:rPr lang="en-US" dirty="0" smtClean="0"/>
              <a:t>Gain practical skills/accomplishments to foster academic and career goals</a:t>
            </a:r>
          </a:p>
          <a:p>
            <a:r>
              <a:rPr lang="en-US" dirty="0" smtClean="0"/>
              <a:t>Live a more science-driven life</a:t>
            </a:r>
          </a:p>
        </p:txBody>
      </p:sp>
    </p:spTree>
    <p:extLst>
      <p:ext uri="{BB962C8B-B14F-4D97-AF65-F5344CB8AC3E}">
        <p14:creationId xmlns:p14="http://schemas.microsoft.com/office/powerpoint/2010/main" val="3635911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does it mean to synthesize evidence?</a:t>
            </a:r>
          </a:p>
          <a:p>
            <a:r>
              <a:rPr lang="en-US" dirty="0" smtClean="0"/>
              <a:t>Why would we want to synthesize evidence?</a:t>
            </a:r>
          </a:p>
          <a:p>
            <a:r>
              <a:rPr lang="en-US" dirty="0" smtClean="0"/>
              <a:t>What is a meta-analysis?</a:t>
            </a:r>
          </a:p>
        </p:txBody>
      </p:sp>
    </p:spTree>
    <p:extLst>
      <p:ext uri="{BB962C8B-B14F-4D97-AF65-F5344CB8AC3E}">
        <p14:creationId xmlns:p14="http://schemas.microsoft.com/office/powerpoint/2010/main" val="95357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Weighing and Synthesizing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Any problem in life can be informed by scientific evidence</a:t>
            </a:r>
          </a:p>
          <a:p>
            <a:pPr lvl="1"/>
            <a:r>
              <a:rPr lang="en-US" dirty="0" smtClean="0"/>
              <a:t>Interpersonal dynamics, parenting, studying, worker satisfaction, psychotherapy, medical treatments, educational interventions, traffic safety, health</a:t>
            </a:r>
          </a:p>
          <a:p>
            <a:r>
              <a:rPr lang="en-US" dirty="0" smtClean="0"/>
              <a:t>A so-called science-driven life would use scientific evidence to make key </a:t>
            </a:r>
            <a:r>
              <a:rPr lang="en-US" dirty="0" smtClean="0"/>
              <a:t>life decisions</a:t>
            </a:r>
            <a:endParaRPr lang="en-US" dirty="0" smtClean="0"/>
          </a:p>
          <a:p>
            <a:r>
              <a:rPr lang="en-US" dirty="0" smtClean="0"/>
              <a:t>Problem: Studies conflict </a:t>
            </a:r>
            <a:r>
              <a:rPr lang="en-US" dirty="0" smtClean="0"/>
              <a:t>(size/direction </a:t>
            </a:r>
            <a:r>
              <a:rPr lang="en-US" dirty="0" smtClean="0"/>
              <a:t>of effect</a:t>
            </a:r>
            <a:r>
              <a:rPr lang="en-US" dirty="0" smtClean="0"/>
              <a:t>,, </a:t>
            </a:r>
            <a:r>
              <a:rPr lang="en-US" dirty="0" smtClean="0"/>
              <a:t>confidence/p-value), and </a:t>
            </a:r>
            <a:r>
              <a:rPr lang="en-US" dirty="0" smtClean="0"/>
              <a:t>any </a:t>
            </a:r>
            <a:r>
              <a:rPr lang="en-US" dirty="0" smtClean="0"/>
              <a:t>particular study has strengths and weaknesses </a:t>
            </a:r>
            <a:r>
              <a:rPr lang="en-US" dirty="0" smtClean="0"/>
              <a:t>(</a:t>
            </a:r>
            <a:r>
              <a:rPr lang="en-US" dirty="0" smtClean="0"/>
              <a:t>the many reliabilities and validities)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90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267200"/>
            <a:ext cx="2466667" cy="18476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474" y="1543352"/>
            <a:ext cx="2142857" cy="214285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295400"/>
            <a:ext cx="991403" cy="15762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72200" y="335503"/>
            <a:ext cx="2743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you’re willing to shock your world view, read these articles:</a:t>
            </a:r>
          </a:p>
          <a:p>
            <a:endParaRPr lang="en-US" dirty="0" smtClean="0"/>
          </a:p>
          <a:p>
            <a:r>
              <a:rPr lang="en-US" sz="1400" dirty="0" err="1"/>
              <a:t>Djulbegovic</a:t>
            </a:r>
            <a:r>
              <a:rPr lang="en-US" sz="1400" dirty="0"/>
              <a:t>, M., </a:t>
            </a:r>
            <a:r>
              <a:rPr lang="en-US" sz="1400" dirty="0" err="1"/>
              <a:t>Beyth</a:t>
            </a:r>
            <a:r>
              <a:rPr lang="en-US" sz="1400" dirty="0"/>
              <a:t>, R. J., Neuberger, M. M., </a:t>
            </a:r>
            <a:r>
              <a:rPr lang="en-US" sz="1400" dirty="0" err="1"/>
              <a:t>Stoffs</a:t>
            </a:r>
            <a:r>
              <a:rPr lang="en-US" sz="1400" dirty="0"/>
              <a:t>, T. L., </a:t>
            </a:r>
            <a:r>
              <a:rPr lang="en-US" sz="1400" dirty="0" err="1"/>
              <a:t>Vieweg</a:t>
            </a:r>
            <a:r>
              <a:rPr lang="en-US" sz="1400" dirty="0"/>
              <a:t>, J., </a:t>
            </a:r>
            <a:r>
              <a:rPr lang="en-US" sz="1400" dirty="0" err="1"/>
              <a:t>Djulbegovic</a:t>
            </a:r>
            <a:r>
              <a:rPr lang="en-US" sz="1400" dirty="0"/>
              <a:t>, B., &amp; </a:t>
            </a:r>
            <a:r>
              <a:rPr lang="en-US" sz="1400" dirty="0" err="1"/>
              <a:t>Dahm</a:t>
            </a:r>
            <a:r>
              <a:rPr lang="en-US" sz="1400" dirty="0"/>
              <a:t>, P. (2010). Screening for prostate cancer: systematic review and meta-analysis of </a:t>
            </a:r>
            <a:r>
              <a:rPr lang="en-US" sz="1400" dirty="0" err="1"/>
              <a:t>randomised</a:t>
            </a:r>
            <a:r>
              <a:rPr lang="en-US" sz="1400" dirty="0"/>
              <a:t> controlled trials. </a:t>
            </a:r>
            <a:r>
              <a:rPr lang="en-US" sz="1400" i="1" dirty="0" smtClean="0"/>
              <a:t>BMJ, </a:t>
            </a:r>
            <a:r>
              <a:rPr lang="en-US" sz="1400" i="1" dirty="0"/>
              <a:t>341</a:t>
            </a:r>
            <a:r>
              <a:rPr lang="en-US" sz="1400" dirty="0"/>
              <a:t>, c4543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 smtClean="0"/>
              <a:t>Moyer</a:t>
            </a:r>
            <a:r>
              <a:rPr lang="en-US" sz="1400" dirty="0"/>
              <a:t>, V. A. (2012). Screening for prostate cancer: US Preventive Services Task Force recommendation statement. </a:t>
            </a:r>
            <a:r>
              <a:rPr lang="en-US" sz="1400" i="1" dirty="0"/>
              <a:t>Annals of </a:t>
            </a:r>
            <a:r>
              <a:rPr lang="en-US" sz="1400" i="1" dirty="0" smtClean="0"/>
              <a:t>Internal Medicine</a:t>
            </a:r>
            <a:r>
              <a:rPr lang="en-US" sz="1400" dirty="0"/>
              <a:t>, </a:t>
            </a:r>
            <a:r>
              <a:rPr lang="en-US" sz="1400" i="1" dirty="0"/>
              <a:t>157</a:t>
            </a:r>
            <a:r>
              <a:rPr lang="en-US" sz="1400" dirty="0"/>
              <a:t>(2), 120-134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/>
              <a:t>Nelson, H. D., Fu, R., Cantor, A., Pappas, M., </a:t>
            </a:r>
            <a:r>
              <a:rPr lang="en-US" sz="1400" dirty="0" err="1"/>
              <a:t>Daeges</a:t>
            </a:r>
            <a:r>
              <a:rPr lang="en-US" sz="1400" dirty="0"/>
              <a:t>, M., &amp; Humphrey, L. (2016). Effectiveness of breast cancer screening: systematic review and meta-analysis to update the 2009 US Preventive Services Task Force recommendation. </a:t>
            </a:r>
            <a:r>
              <a:rPr lang="en-US" sz="1400" i="1" dirty="0"/>
              <a:t>Annals of </a:t>
            </a:r>
            <a:r>
              <a:rPr lang="en-US" sz="1400" i="1" dirty="0" smtClean="0"/>
              <a:t>Internal </a:t>
            </a:r>
            <a:r>
              <a:rPr lang="en-US" sz="1400" i="1" dirty="0"/>
              <a:t>M</a:t>
            </a:r>
            <a:r>
              <a:rPr lang="en-US" sz="1400" i="1" dirty="0" smtClean="0"/>
              <a:t>edicine</a:t>
            </a:r>
            <a:r>
              <a:rPr lang="en-US" sz="1400" dirty="0"/>
              <a:t>, </a:t>
            </a:r>
            <a:r>
              <a:rPr lang="en-US" sz="1400" i="1" dirty="0"/>
              <a:t>164</a:t>
            </a:r>
            <a:r>
              <a:rPr lang="en-US" sz="1400" dirty="0"/>
              <a:t>(4), 244-255.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400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Weighing and Synthesizing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Literature review</a:t>
            </a:r>
          </a:p>
          <a:p>
            <a:r>
              <a:rPr lang="en-US" dirty="0" smtClean="0"/>
              <a:t>Systematic literature review</a:t>
            </a:r>
          </a:p>
          <a:p>
            <a:r>
              <a:rPr lang="en-US" dirty="0" smtClean="0"/>
              <a:t>Meta-analysis</a:t>
            </a:r>
          </a:p>
          <a:p>
            <a:pPr lvl="1"/>
            <a:r>
              <a:rPr lang="en-US" dirty="0"/>
              <a:t>Statistical approach for combining results from multiple studies</a:t>
            </a:r>
          </a:p>
          <a:p>
            <a:pPr lvl="1"/>
            <a:r>
              <a:rPr lang="en-US" dirty="0" smtClean="0"/>
              <a:t>Typically requires a systematic literature review to avoid bias</a:t>
            </a:r>
          </a:p>
          <a:p>
            <a:pPr lvl="1"/>
            <a:r>
              <a:rPr lang="en-US" dirty="0" smtClean="0"/>
              <a:t>Produces an average effect size (e.g., </a:t>
            </a:r>
            <a:r>
              <a:rPr lang="en-US" i="1" dirty="0" smtClean="0"/>
              <a:t>r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dirty="0" smtClean="0"/>
              <a:t>, %)</a:t>
            </a:r>
          </a:p>
          <a:p>
            <a:pPr lvl="1"/>
            <a:r>
              <a:rPr lang="en-US" dirty="0" smtClean="0"/>
              <a:t>Bigger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More power  More precision </a:t>
            </a:r>
            <a:r>
              <a:rPr lang="en-US" dirty="0" smtClean="0"/>
              <a:t>(e.g., better </a:t>
            </a:r>
            <a:r>
              <a:rPr lang="en-US" i="1" dirty="0" smtClean="0"/>
              <a:t>p</a:t>
            </a:r>
            <a:r>
              <a:rPr lang="en-US" dirty="0" smtClean="0"/>
              <a:t>-value, narrower confidence intervals)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9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Evidence (high to low)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Meta-analysis of RCTs</a:t>
            </a:r>
          </a:p>
          <a:p>
            <a:r>
              <a:rPr lang="en-US" dirty="0"/>
              <a:t>Experimental studies and RCTs</a:t>
            </a:r>
          </a:p>
          <a:p>
            <a:r>
              <a:rPr lang="en-US" dirty="0"/>
              <a:t>Longitudinal observational studies and </a:t>
            </a:r>
            <a:br>
              <a:rPr lang="en-US" dirty="0"/>
            </a:br>
            <a:r>
              <a:rPr lang="en-US" dirty="0"/>
              <a:t>quasi-experimental studies</a:t>
            </a:r>
          </a:p>
          <a:p>
            <a:r>
              <a:rPr lang="en-US" dirty="0"/>
              <a:t>Cross-sectional observational studies</a:t>
            </a:r>
          </a:p>
          <a:p>
            <a:r>
              <a:rPr lang="en-US" dirty="0"/>
              <a:t>Single-subject designs</a:t>
            </a:r>
          </a:p>
          <a:p>
            <a:r>
              <a:rPr lang="en-US" dirty="0"/>
              <a:t>Case series</a:t>
            </a:r>
          </a:p>
          <a:p>
            <a:r>
              <a:rPr lang="en-US" dirty="0" smtClean="0"/>
              <a:t>Case study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48" y="6109727"/>
            <a:ext cx="7780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Note. Other aspects of study quality could move a particular study up or down the list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143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3742</TotalTime>
  <Words>554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Tw Cen MT</vt:lpstr>
      <vt:lpstr>Wingdings</vt:lpstr>
      <vt:lpstr>Wingdings 2</vt:lpstr>
      <vt:lpstr>Median</vt:lpstr>
      <vt:lpstr>Meta-Analysis: Synthesizing evidence</vt:lpstr>
      <vt:lpstr>Reminders</vt:lpstr>
      <vt:lpstr>Take-Home Messages of the Course</vt:lpstr>
      <vt:lpstr>Take-Home Messages of the Course</vt:lpstr>
      <vt:lpstr>Today’s Overview</vt:lpstr>
      <vt:lpstr>Weighing and Synthesizing Evidence</vt:lpstr>
      <vt:lpstr>Examples</vt:lpstr>
      <vt:lpstr>Weighing and Synthesizing Evidence</vt:lpstr>
      <vt:lpstr>Levels of Evidence (high to low)</vt:lpstr>
      <vt:lpstr>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Strengths and Limitations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206</cp:revision>
  <cp:lastPrinted>2015-08-27T00:11:45Z</cp:lastPrinted>
  <dcterms:created xsi:type="dcterms:W3CDTF">2015-08-26T19:50:04Z</dcterms:created>
  <dcterms:modified xsi:type="dcterms:W3CDTF">2018-04-24T22:48:21Z</dcterms:modified>
</cp:coreProperties>
</file>