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28"/>
  </p:handoutMasterIdLst>
  <p:sldIdLst>
    <p:sldId id="256" r:id="rId2"/>
    <p:sldId id="284" r:id="rId3"/>
    <p:sldId id="263" r:id="rId4"/>
    <p:sldId id="258" r:id="rId5"/>
    <p:sldId id="259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3" r:id="rId15"/>
    <p:sldId id="282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EF0CA"/>
    <a:srgbClr val="FEEBB4"/>
    <a:srgbClr val="FEE0B4"/>
    <a:srgbClr val="FFCC99"/>
    <a:srgbClr val="99CCFF"/>
    <a:srgbClr val="CCFFFF"/>
    <a:srgbClr val="CCCCFF"/>
    <a:srgbClr val="CC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362200"/>
            <a:ext cx="64770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Measurement: Part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R</a:t>
            </a:r>
            <a:r>
              <a:rPr lang="en-US" altLang="en-US" smtClean="0"/>
              <a:t>esponse Options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8" r="7074"/>
          <a:stretch/>
        </p:blipFill>
        <p:spPr bwMode="auto">
          <a:xfrm>
            <a:off x="0" y="1566862"/>
            <a:ext cx="9143220" cy="430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467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R</a:t>
            </a:r>
            <a:r>
              <a:rPr lang="en-US" altLang="en-US" smtClean="0"/>
              <a:t>esponse Options</a:t>
            </a: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" r="4818"/>
          <a:stretch/>
        </p:blipFill>
        <p:spPr bwMode="auto">
          <a:xfrm>
            <a:off x="0" y="1465262"/>
            <a:ext cx="9046072" cy="440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6369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R</a:t>
            </a:r>
            <a:r>
              <a:rPr lang="en-US" altLang="en-US" smtClean="0"/>
              <a:t>esponse Options</a:t>
            </a:r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8" r="8572"/>
          <a:stretch/>
        </p:blipFill>
        <p:spPr bwMode="auto">
          <a:xfrm>
            <a:off x="0" y="1714500"/>
            <a:ext cx="9055222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381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R</a:t>
            </a:r>
            <a:r>
              <a:rPr lang="en-US" altLang="en-US" smtClean="0"/>
              <a:t>esponse Options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(Not at all) 0 1 2 3 4 5 6 7 8 9 10 (Completely)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(Never) 0 1 2 3 4 5 6 7 8 9 10 (Always)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21044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R</a:t>
            </a:r>
            <a:r>
              <a:rPr lang="en-US" altLang="en-US" smtClean="0"/>
              <a:t>esponse Options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564"/>
          <a:stretch/>
        </p:blipFill>
        <p:spPr bwMode="auto">
          <a:xfrm>
            <a:off x="0" y="1524000"/>
            <a:ext cx="9153525" cy="1637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trac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657600"/>
            <a:ext cx="275272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501" y="5307747"/>
            <a:ext cx="7605510" cy="72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732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R</a:t>
            </a:r>
            <a:r>
              <a:rPr lang="en-US" altLang="en-US" smtClean="0"/>
              <a:t>esponse Options</a:t>
            </a:r>
          </a:p>
        </p:txBody>
      </p:sp>
      <p:pic>
        <p:nvPicPr>
          <p:cNvPr id="1026" name="Picture 2" descr="osp_stressthermometer_jpg_2610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340" y="838200"/>
            <a:ext cx="3756660" cy="556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moodwindow-fu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0592"/>
            <a:ext cx="4570285" cy="3786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420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R</a:t>
            </a:r>
            <a:r>
              <a:rPr lang="en-US" altLang="en-US" smtClean="0"/>
              <a:t>esponse Options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Goal</a:t>
            </a:r>
          </a:p>
          <a:p>
            <a:pPr lvl="1" eaLnBrk="1" hangingPunct="1"/>
            <a:r>
              <a:rPr lang="en-US" altLang="en-US" dirty="0" smtClean="0"/>
              <a:t>Capture variability across participants. Thinking back, why?</a:t>
            </a:r>
          </a:p>
          <a:p>
            <a:pPr eaLnBrk="1" hangingPunct="1"/>
            <a:r>
              <a:rPr lang="en-US" altLang="en-US" dirty="0" smtClean="0"/>
              <a:t>Considerations</a:t>
            </a:r>
          </a:p>
          <a:p>
            <a:pPr lvl="1" eaLnBrk="1" hangingPunct="1"/>
            <a:r>
              <a:rPr lang="en-US" altLang="en-US" dirty="0" smtClean="0"/>
              <a:t>Open-ended vs. closed-ended</a:t>
            </a:r>
          </a:p>
          <a:p>
            <a:pPr lvl="2" eaLnBrk="1" hangingPunct="1"/>
            <a:r>
              <a:rPr lang="en-US" altLang="en-US" dirty="0" smtClean="0"/>
              <a:t>Closed-ended questions are today’s main focus</a:t>
            </a:r>
          </a:p>
          <a:p>
            <a:pPr lvl="1" eaLnBrk="1" hangingPunct="1"/>
            <a:r>
              <a:rPr lang="en-US" altLang="en-US" dirty="0" smtClean="0"/>
              <a:t>Number of response options</a:t>
            </a:r>
          </a:p>
          <a:p>
            <a:pPr lvl="2" eaLnBrk="1" hangingPunct="1"/>
            <a:r>
              <a:rPr lang="en-US" altLang="en-US" dirty="0" smtClean="0"/>
              <a:t>Too few = limited variability = less power = smaller effect size = less likely to find a statistically significant result</a:t>
            </a:r>
          </a:p>
          <a:p>
            <a:pPr lvl="2" eaLnBrk="1" hangingPunct="1"/>
            <a:r>
              <a:rPr lang="en-US" altLang="en-US" dirty="0" smtClean="0"/>
              <a:t>Too many = potentially confusing, burdensome</a:t>
            </a:r>
          </a:p>
          <a:p>
            <a:pPr lvl="2" eaLnBrk="1" hangingPunct="1"/>
            <a:r>
              <a:rPr lang="en-US" altLang="en-US" dirty="0" smtClean="0"/>
              <a:t>Odd vs. even number</a:t>
            </a:r>
          </a:p>
        </p:txBody>
      </p:sp>
    </p:spTree>
    <p:extLst>
      <p:ext uri="{BB962C8B-B14F-4D97-AF65-F5344CB8AC3E}">
        <p14:creationId xmlns:p14="http://schemas.microsoft.com/office/powerpoint/2010/main" val="1139552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R</a:t>
            </a:r>
            <a:r>
              <a:rPr lang="en-US" altLang="en-US" smtClean="0"/>
              <a:t>esponse Options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Rules</a:t>
            </a:r>
          </a:p>
          <a:p>
            <a:pPr lvl="1" eaLnBrk="1" hangingPunct="1"/>
            <a:r>
              <a:rPr lang="en-US" altLang="en-US" dirty="0" smtClean="0"/>
              <a:t>Options should be mutually exclusive</a:t>
            </a:r>
          </a:p>
          <a:p>
            <a:pPr lvl="1" eaLnBrk="1" hangingPunct="1"/>
            <a:r>
              <a:rPr lang="en-US" altLang="en-US" dirty="0" smtClean="0"/>
              <a:t>Anticipate all important possibilities</a:t>
            </a:r>
          </a:p>
          <a:p>
            <a:pPr lvl="1" eaLnBrk="1" hangingPunct="1"/>
            <a:r>
              <a:rPr lang="en-US" altLang="en-US" dirty="0" smtClean="0"/>
              <a:t>Avoid </a:t>
            </a:r>
            <a:r>
              <a:rPr lang="en-US" altLang="en-US" i="1" dirty="0" smtClean="0"/>
              <a:t>presenting</a:t>
            </a:r>
            <a:r>
              <a:rPr lang="en-US" altLang="en-US" dirty="0" smtClean="0"/>
              <a:t> options that lack meaning</a:t>
            </a:r>
          </a:p>
          <a:p>
            <a:pPr lvl="2" eaLnBrk="1" hangingPunct="1"/>
            <a:r>
              <a:rPr lang="en-US" altLang="en-US" dirty="0" smtClean="0"/>
              <a:t>“Other,” “Don’t Know,” “Unsure,” “Refused”</a:t>
            </a:r>
          </a:p>
          <a:p>
            <a:pPr lvl="2" eaLnBrk="1" hangingPunct="1"/>
            <a:r>
              <a:rPr lang="en-US" altLang="en-US" dirty="0" smtClean="0"/>
              <a:t>If a question is well-designed, these won’t be needed</a:t>
            </a:r>
          </a:p>
          <a:p>
            <a:pPr lvl="2" eaLnBrk="1" hangingPunct="1"/>
            <a:r>
              <a:rPr lang="en-US" altLang="en-US" dirty="0" smtClean="0"/>
              <a:t>Usually get discarded in analyses, reducing sample size and one’s power to reach statistically significant conclusions</a:t>
            </a:r>
          </a:p>
          <a:p>
            <a:pPr lvl="1" eaLnBrk="1" hangingPunct="1"/>
            <a:r>
              <a:rPr lang="en-US" altLang="en-US" dirty="0" smtClean="0"/>
              <a:t>Avoid dichotomous questions where possible</a:t>
            </a:r>
          </a:p>
          <a:p>
            <a:pPr lvl="2"/>
            <a:r>
              <a:rPr lang="en-US" altLang="en-US" dirty="0" smtClean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903119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R</a:t>
            </a:r>
            <a:r>
              <a:rPr lang="en-US" altLang="en-US" smtClean="0"/>
              <a:t>esponse Options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Tips</a:t>
            </a:r>
          </a:p>
          <a:p>
            <a:pPr lvl="1" eaLnBrk="1" hangingPunct="1"/>
            <a:r>
              <a:rPr lang="en-US" altLang="en-US" smtClean="0"/>
              <a:t>Reduce respondent burden by using the same response options for as much of the survey battery as possible</a:t>
            </a:r>
          </a:p>
          <a:p>
            <a:pPr lvl="1" eaLnBrk="1" hangingPunct="1"/>
            <a:r>
              <a:rPr lang="en-US" altLang="en-US" smtClean="0"/>
              <a:t>If interviewer administered, bring a card displaying the response options</a:t>
            </a:r>
          </a:p>
          <a:p>
            <a:pPr lvl="2" eaLnBrk="1" hangingPunct="1"/>
            <a:r>
              <a:rPr lang="en-US" altLang="en-US" smtClean="0"/>
              <a:t>Can be more efficient, and very useful for sensitive questions where a verbal response might increase embarrassment or anxiety (e.g., prognosis, sexual functioning)</a:t>
            </a:r>
          </a:p>
          <a:p>
            <a:pPr lvl="1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11734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I</a:t>
            </a:r>
            <a:r>
              <a:rPr lang="en-US" altLang="en-US" smtClean="0"/>
              <a:t>tem Stems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Cover each element of the content domain approximately equally</a:t>
            </a:r>
          </a:p>
          <a:p>
            <a:pPr eaLnBrk="1" hangingPunct="1"/>
            <a:r>
              <a:rPr lang="en-US" altLang="en-US" dirty="0" smtClean="0"/>
              <a:t>How many items?</a:t>
            </a:r>
          </a:p>
          <a:p>
            <a:pPr lvl="1" eaLnBrk="1" hangingPunct="1"/>
            <a:r>
              <a:rPr lang="en-US" altLang="en-US" dirty="0" smtClean="0"/>
              <a:t>Usually need 5-7 “good” items per scale (or subscale) to yield adequate statistical properties</a:t>
            </a:r>
          </a:p>
          <a:p>
            <a:pPr lvl="1" eaLnBrk="1" hangingPunct="1"/>
            <a:r>
              <a:rPr lang="en-US" altLang="en-US" dirty="0" smtClean="0"/>
              <a:t>More items is always better statistically, but carries significant tradeoffs (participant burden, dropout, disruption of the flow of care)</a:t>
            </a:r>
          </a:p>
        </p:txBody>
      </p:sp>
    </p:spTree>
    <p:extLst>
      <p:ext uri="{BB962C8B-B14F-4D97-AF65-F5344CB8AC3E}">
        <p14:creationId xmlns:p14="http://schemas.microsoft.com/office/powerpoint/2010/main" val="948976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the historical factors that have influenced the need to learn about survey measurement?</a:t>
            </a:r>
          </a:p>
          <a:p>
            <a:r>
              <a:rPr lang="en-US" dirty="0" smtClean="0"/>
              <a:t>What are some resources for finding existing survey measures?</a:t>
            </a:r>
          </a:p>
          <a:p>
            <a:r>
              <a:rPr lang="en-US" dirty="0" smtClean="0"/>
              <a:t>What are the important issues to consider when developing and evaluating a survey measure?</a:t>
            </a:r>
          </a:p>
        </p:txBody>
      </p:sp>
    </p:spTree>
    <p:extLst>
      <p:ext uri="{BB962C8B-B14F-4D97-AF65-F5344CB8AC3E}">
        <p14:creationId xmlns:p14="http://schemas.microsoft.com/office/powerpoint/2010/main" val="11802437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I</a:t>
            </a:r>
            <a:r>
              <a:rPr lang="en-US" altLang="en-US" smtClean="0"/>
              <a:t>tem Stems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Rules</a:t>
            </a:r>
          </a:p>
          <a:p>
            <a:pPr lvl="1" eaLnBrk="1" hangingPunct="1"/>
            <a:r>
              <a:rPr lang="en-US" altLang="en-US" smtClean="0"/>
              <a:t>Avoid terms that can be easily misunderstood, such as idiomatic expressions, technical terms, advanced vocabulary</a:t>
            </a:r>
          </a:p>
          <a:p>
            <a:pPr lvl="2" eaLnBrk="1" hangingPunct="1"/>
            <a:r>
              <a:rPr lang="en-US" altLang="en-US" smtClean="0"/>
              <a:t>Microsoft Word provides the Flesch-Kincaid Grade Level, useful for literacy concerns </a:t>
            </a:r>
          </a:p>
        </p:txBody>
      </p:sp>
    </p:spTree>
    <p:extLst>
      <p:ext uri="{BB962C8B-B14F-4D97-AF65-F5344CB8AC3E}">
        <p14:creationId xmlns:p14="http://schemas.microsoft.com/office/powerpoint/2010/main" val="4622609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737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I have a lack of energy  (2.4)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I have pain  (0.0)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I have nausea  (1.3)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I worry that my condition will get worse  (3.7)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I am sleeping well  (0.7)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I am able to enjoy life  (2.4)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I am content with the quality of my life right now  (3.7)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Considering all parts of my life – physical, emotional, social, spiritual, and financial – over the past two (2) days the quality of my life has been…  (13.5)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Over the past two (2) days, when I thought about my life, I felt that my life to this point has been…  (5.8)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Over the past two (2) days, when I thought about my whole life, I felt that in achieving life goals I have….  (6.9)</a:t>
            </a:r>
          </a:p>
          <a:p>
            <a:pPr eaLnBrk="1" hangingPunct="1"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0061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I</a:t>
            </a:r>
            <a:r>
              <a:rPr lang="en-US" altLang="en-US" smtClean="0"/>
              <a:t>tem Stems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smtClean="0"/>
              <a:t>Rules</a:t>
            </a:r>
          </a:p>
          <a:p>
            <a:pPr lvl="1" eaLnBrk="1" hangingPunct="1"/>
            <a:r>
              <a:rPr lang="en-US" altLang="en-US" dirty="0" smtClean="0"/>
              <a:t>Avoid complex or double-barreled questions</a:t>
            </a:r>
          </a:p>
          <a:p>
            <a:pPr lvl="2" eaLnBrk="1" hangingPunct="1"/>
            <a:r>
              <a:rPr lang="en-US" altLang="en-US" dirty="0" smtClean="0"/>
              <a:t>How often would you say your doctor </a:t>
            </a:r>
            <a:r>
              <a:rPr lang="en-US" altLang="en-US" dirty="0" smtClean="0">
                <a:solidFill>
                  <a:srgbClr val="C00000"/>
                </a:solidFill>
              </a:rPr>
              <a:t>takes the time </a:t>
            </a:r>
            <a:r>
              <a:rPr lang="en-US" altLang="en-US" dirty="0" smtClean="0"/>
              <a:t>to listen to 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your concerns</a:t>
            </a:r>
            <a:r>
              <a:rPr lang="en-US" altLang="en-US" dirty="0" smtClean="0"/>
              <a:t>?</a:t>
            </a:r>
          </a:p>
          <a:p>
            <a:pPr lvl="2" eaLnBrk="1" hangingPunct="1"/>
            <a:r>
              <a:rPr lang="en-US" altLang="en-US" dirty="0" smtClean="0"/>
              <a:t>If </a:t>
            </a:r>
            <a:r>
              <a:rPr lang="en-US" altLang="en-US" dirty="0" smtClean="0">
                <a:solidFill>
                  <a:srgbClr val="C00000"/>
                </a:solidFill>
              </a:rPr>
              <a:t>a problem</a:t>
            </a:r>
            <a:r>
              <a:rPr lang="en-US" altLang="en-US" dirty="0" smtClean="0"/>
              <a:t> developed at 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night</a:t>
            </a:r>
            <a:r>
              <a:rPr lang="en-US" altLang="en-US" dirty="0" smtClean="0"/>
              <a:t> or on the </a:t>
            </a:r>
            <a:r>
              <a:rPr lang="en-US" altLang="en-US" dirty="0" smtClean="0">
                <a:solidFill>
                  <a:srgbClr val="CC9900"/>
                </a:solidFill>
              </a:rPr>
              <a:t>weekend</a:t>
            </a:r>
            <a:r>
              <a:rPr lang="en-US" altLang="en-US" dirty="0" smtClean="0"/>
              <a:t>, was there a member of the health care team who was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available</a:t>
            </a:r>
            <a:r>
              <a:rPr lang="en-US" altLang="en-US" dirty="0" smtClean="0"/>
              <a:t> and who was </a:t>
            </a:r>
            <a:r>
              <a:rPr lang="en-US" altLang="en-US" dirty="0" smtClean="0">
                <a:solidFill>
                  <a:schemeClr val="accent3">
                    <a:lumMod val="50000"/>
                  </a:schemeClr>
                </a:solidFill>
              </a:rPr>
              <a:t>familiar</a:t>
            </a:r>
            <a:r>
              <a:rPr lang="en-US" altLang="en-US" dirty="0" smtClean="0"/>
              <a:t> with (patient)?</a:t>
            </a:r>
          </a:p>
          <a:p>
            <a:pPr lvl="2" eaLnBrk="1" hangingPunct="1"/>
            <a:r>
              <a:rPr lang="en-US" altLang="en-US" dirty="0" smtClean="0"/>
              <a:t>Do you have an unmet need to discuss… fear of pain?</a:t>
            </a:r>
          </a:p>
          <a:p>
            <a:pPr lvl="2" eaLnBrk="1" hangingPunct="1"/>
            <a:r>
              <a:rPr lang="en-US" altLang="en-US" dirty="0" smtClean="0"/>
              <a:t>How would you rate the courtesy and efficiency of our receptionist?</a:t>
            </a:r>
          </a:p>
          <a:p>
            <a:pPr lvl="2" eaLnBrk="1" hangingPunct="1"/>
            <a:r>
              <a:rPr lang="en-US" altLang="en-US" dirty="0" smtClean="0"/>
              <a:t>How would you rate your pain and stiffness?</a:t>
            </a:r>
          </a:p>
          <a:p>
            <a:pPr lvl="2"/>
            <a:r>
              <a:rPr lang="en-US" dirty="0"/>
              <a:t>Go to a favorite concert, play, or sporting event and study less for this course even though it may mean getting a lower grade on an exam you will take tomorrow OR stay home and study to increase your chances of getting a higher grade</a:t>
            </a:r>
            <a:r>
              <a:rPr lang="en-US" dirty="0" smtClean="0"/>
              <a:t>?</a:t>
            </a:r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58490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I</a:t>
            </a:r>
            <a:r>
              <a:rPr lang="en-US" altLang="en-US" smtClean="0"/>
              <a:t>tem Stems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Tips</a:t>
            </a:r>
          </a:p>
          <a:p>
            <a:pPr lvl="1" eaLnBrk="1" hangingPunct="1"/>
            <a:r>
              <a:rPr lang="en-US" altLang="en-US" dirty="0" smtClean="0"/>
              <a:t>Pilot testing to ensure that items are clear and appropriately sensitive to literacy, health conditions, and emotional concerns</a:t>
            </a:r>
          </a:p>
          <a:p>
            <a:pPr lvl="1" eaLnBrk="1" hangingPunct="1"/>
            <a:r>
              <a:rPr lang="en-US" altLang="en-US" dirty="0" smtClean="0"/>
              <a:t>If doing a scale development project </a:t>
            </a:r>
          </a:p>
          <a:p>
            <a:pPr lvl="2"/>
            <a:r>
              <a:rPr lang="en-US" altLang="en-US" dirty="0" smtClean="0"/>
              <a:t>Ideally include 2-3 times as many items as needed so that the items that are the worst statistically can be dropped in the final version</a:t>
            </a:r>
          </a:p>
        </p:txBody>
      </p:sp>
    </p:spTree>
    <p:extLst>
      <p:ext uri="{BB962C8B-B14F-4D97-AF65-F5344CB8AC3E}">
        <p14:creationId xmlns:p14="http://schemas.microsoft.com/office/powerpoint/2010/main" val="25751346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R</a:t>
            </a:r>
            <a:r>
              <a:rPr lang="en-US" altLang="en-US" smtClean="0"/>
              <a:t>esponse Options and </a:t>
            </a:r>
            <a:r>
              <a:rPr lang="en-US" altLang="en-US" u="sng" smtClean="0"/>
              <a:t>I</a:t>
            </a:r>
            <a:r>
              <a:rPr lang="en-US" altLang="en-US" smtClean="0"/>
              <a:t>tem Stems</a:t>
            </a:r>
          </a:p>
        </p:txBody>
      </p:sp>
      <p:sp>
        <p:nvSpPr>
          <p:cNvPr id="31747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307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Positivity Bias</a:t>
            </a:r>
          </a:p>
          <a:p>
            <a:pPr lvl="1" eaLnBrk="1" hangingPunct="1"/>
            <a:r>
              <a:rPr lang="en-US" altLang="en-US" dirty="0" smtClean="0"/>
              <a:t>Tendency to provide inflated, favorable evaluations</a:t>
            </a:r>
          </a:p>
          <a:p>
            <a:pPr lvl="1" eaLnBrk="1" hangingPunct="1"/>
            <a:r>
              <a:rPr lang="en-US" altLang="en-US" dirty="0" smtClean="0"/>
              <a:t>Common in medical and educational settings</a:t>
            </a:r>
          </a:p>
          <a:p>
            <a:pPr lvl="1" eaLnBrk="1" hangingPunct="1"/>
            <a:r>
              <a:rPr lang="en-US" altLang="en-US" dirty="0" smtClean="0"/>
              <a:t>“Ceiling effects” = all/mostly very high scores</a:t>
            </a:r>
          </a:p>
          <a:p>
            <a:pPr lvl="2" eaLnBrk="1" hangingPunct="1"/>
            <a:r>
              <a:rPr lang="en-US" altLang="en-US" dirty="0" smtClean="0"/>
              <a:t>Limited variability, so scores will not relate to anything else</a:t>
            </a:r>
          </a:p>
          <a:p>
            <a:pPr lvl="2" eaLnBrk="1" hangingPunct="1"/>
            <a:r>
              <a:rPr lang="en-US" altLang="en-US" dirty="0" smtClean="0"/>
              <a:t>Scores cannot improve in response to intervention</a:t>
            </a:r>
          </a:p>
          <a:p>
            <a:pPr lvl="1" eaLnBrk="1" hangingPunct="1"/>
            <a:r>
              <a:rPr lang="en-US" altLang="en-US" dirty="0" smtClean="0"/>
              <a:t>Importance of carefully considering item stem and response wording, pilot work, validation work</a:t>
            </a:r>
          </a:p>
          <a:p>
            <a:pPr lvl="1" eaLnBrk="1" hangingPunct="1"/>
            <a:r>
              <a:rPr lang="en-US" altLang="en-US" dirty="0" smtClean="0"/>
              <a:t>Fundamental problem in contemporary clinical research</a:t>
            </a:r>
          </a:p>
        </p:txBody>
      </p:sp>
    </p:spTree>
    <p:extLst>
      <p:ext uri="{BB962C8B-B14F-4D97-AF65-F5344CB8AC3E}">
        <p14:creationId xmlns:p14="http://schemas.microsoft.com/office/powerpoint/2010/main" val="9365181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D</a:t>
            </a:r>
            <a:r>
              <a:rPr lang="en-US" altLang="en-US" smtClean="0"/>
              <a:t>ata Collection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531352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Formats: Paper, internet, interview, phone</a:t>
            </a:r>
          </a:p>
          <a:p>
            <a:pPr eaLnBrk="1" hangingPunct="1"/>
            <a:r>
              <a:rPr lang="en-US" altLang="en-US" dirty="0" smtClean="0"/>
              <a:t>Standardization across interviewers and research assistants</a:t>
            </a:r>
          </a:p>
          <a:p>
            <a:pPr lvl="1" eaLnBrk="1" hangingPunct="1"/>
            <a:r>
              <a:rPr lang="en-US" altLang="en-US" dirty="0" smtClean="0"/>
              <a:t>Pleasant + neutral</a:t>
            </a:r>
          </a:p>
          <a:p>
            <a:pPr eaLnBrk="1" hangingPunct="1"/>
            <a:r>
              <a:rPr lang="en-US" altLang="en-US" dirty="0" smtClean="0"/>
              <a:t>If conducting a scale development project</a:t>
            </a:r>
          </a:p>
          <a:p>
            <a:pPr lvl="1" eaLnBrk="1" hangingPunct="1"/>
            <a:r>
              <a:rPr lang="en-US" altLang="en-US" dirty="0" smtClean="0"/>
              <a:t>Important to include measures of related constructs and other important criteria</a:t>
            </a:r>
          </a:p>
          <a:p>
            <a:pPr lvl="1" eaLnBrk="1" hangingPunct="1"/>
            <a:r>
              <a:rPr lang="en-US" altLang="en-US" dirty="0" smtClean="0"/>
              <a:t>Larger samples are better (n = 200)</a:t>
            </a:r>
          </a:p>
          <a:p>
            <a:pPr lvl="1" eaLnBrk="1" hangingPunct="1"/>
            <a:r>
              <a:rPr lang="en-US" altLang="en-US" dirty="0" smtClean="0"/>
              <a:t>Seek samples with variability in the construct</a:t>
            </a:r>
          </a:p>
        </p:txBody>
      </p:sp>
    </p:spTree>
    <p:extLst>
      <p:ext uri="{BB962C8B-B14F-4D97-AF65-F5344CB8AC3E}">
        <p14:creationId xmlns:p14="http://schemas.microsoft.com/office/powerpoint/2010/main" val="26642348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E</a:t>
            </a:r>
            <a:r>
              <a:rPr lang="en-US" altLang="en-US" smtClean="0"/>
              <a:t>valuation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531352" cy="51054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Reliability and Validity </a:t>
            </a:r>
            <a:r>
              <a:rPr lang="en-US" altLang="en-US" dirty="0" smtClean="0"/>
              <a:t>(see prior lectures)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Item Properties (especially for scale development projects)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Means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Avoid ceiling and floor effects, where the majority of responses are “too high” or “too low”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Should vary across items: Most in middle, some high, some low</a:t>
            </a:r>
          </a:p>
          <a:p>
            <a:pPr lvl="3">
              <a:lnSpc>
                <a:spcPct val="90000"/>
              </a:lnSpc>
            </a:pPr>
            <a:r>
              <a:rPr lang="en-US" altLang="en-US" dirty="0" smtClean="0"/>
              <a:t>Items with high means offer more room for distinguishing among </a:t>
            </a:r>
            <a:r>
              <a:rPr lang="en-US" altLang="en-US" dirty="0" smtClean="0"/>
              <a:t>low scorers (Extraversion example: 0-10, How much do you like spending time with friends?)</a:t>
            </a:r>
            <a:endParaRPr lang="en-US" altLang="en-US" dirty="0" smtClean="0"/>
          </a:p>
          <a:p>
            <a:pPr lvl="3">
              <a:lnSpc>
                <a:spcPct val="90000"/>
              </a:lnSpc>
            </a:pPr>
            <a:r>
              <a:rPr lang="en-US" altLang="en-US" dirty="0" smtClean="0"/>
              <a:t>Items with low means offer more room for distinguishing among high </a:t>
            </a:r>
            <a:r>
              <a:rPr lang="en-US" altLang="en-US" dirty="0"/>
              <a:t>scorers (Extraversion example: 0-10, </a:t>
            </a:r>
            <a:r>
              <a:rPr lang="en-US" altLang="en-US" dirty="0" smtClean="0"/>
              <a:t>How frequently do you party past 4am?)</a:t>
            </a: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Item-Total Correlations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Each item should probably correlate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= .20 or higher with total scale scores; best items usually correlate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= .50</a:t>
            </a:r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3376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Major national priority (NIH, PCORI) for efficient use of research funds</a:t>
            </a:r>
          </a:p>
          <a:p>
            <a:r>
              <a:rPr lang="en-US" dirty="0" smtClean="0"/>
              <a:t>Scale development = major strength of psychology, important when no useful prior scales exist</a:t>
            </a:r>
          </a:p>
          <a:p>
            <a:r>
              <a:rPr lang="en-US" dirty="0"/>
              <a:t>Fecundity and not so difficult</a:t>
            </a:r>
          </a:p>
          <a:p>
            <a:pPr lvl="1"/>
            <a:r>
              <a:rPr lang="en-US" dirty="0"/>
              <a:t>“It cost me two hours and a bottle of wine to write an aggression and a depression scale that turned out to be of equal or superior validity compared with much more sophisticated instruments” </a:t>
            </a:r>
            <a:br>
              <a:rPr lang="en-US" dirty="0"/>
            </a:br>
            <a:r>
              <a:rPr lang="en-US" dirty="0"/>
              <a:t>   – </a:t>
            </a:r>
            <a:r>
              <a:rPr lang="en-US" dirty="0" err="1"/>
              <a:t>Burisch</a:t>
            </a:r>
            <a:r>
              <a:rPr lang="en-US" dirty="0"/>
              <a:t> (1984) </a:t>
            </a:r>
            <a:r>
              <a:rPr lang="en-US" i="1" dirty="0"/>
              <a:t>American Psychologist</a:t>
            </a:r>
          </a:p>
          <a:p>
            <a:r>
              <a:rPr lang="en-US" dirty="0" smtClean="0"/>
              <a:t>These skills also valuable for selecting among existing scales (in addition to reliability/validity)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606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Overview of Scale Use &amp;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PRIDE Skills</a:t>
            </a:r>
          </a:p>
          <a:p>
            <a:pPr lvl="1"/>
            <a:r>
              <a:rPr lang="en-US" u="sng" dirty="0" smtClean="0"/>
              <a:t>P</a:t>
            </a:r>
            <a:r>
              <a:rPr lang="en-US" dirty="0" smtClean="0"/>
              <a:t>reparation: Looking into existing measures</a:t>
            </a:r>
            <a:br>
              <a:rPr lang="en-US" dirty="0" smtClean="0"/>
            </a:br>
            <a:endParaRPr lang="en-US" dirty="0" smtClean="0"/>
          </a:p>
          <a:p>
            <a:pPr lvl="2"/>
            <a:r>
              <a:rPr lang="en-US" sz="2600" u="sng" dirty="0" smtClean="0">
                <a:solidFill>
                  <a:srgbClr val="C00000"/>
                </a:solidFill>
              </a:rPr>
              <a:t>R</a:t>
            </a:r>
            <a:r>
              <a:rPr lang="en-US" sz="2600" dirty="0" smtClean="0">
                <a:solidFill>
                  <a:srgbClr val="C00000"/>
                </a:solidFill>
              </a:rPr>
              <a:t>esponse Options</a:t>
            </a:r>
            <a:br>
              <a:rPr lang="en-US" sz="2600" dirty="0" smtClean="0">
                <a:solidFill>
                  <a:srgbClr val="C00000"/>
                </a:solidFill>
              </a:rPr>
            </a:br>
            <a:endParaRPr lang="en-US" sz="2600" dirty="0" smtClean="0">
              <a:solidFill>
                <a:srgbClr val="C00000"/>
              </a:solidFill>
            </a:endParaRPr>
          </a:p>
          <a:p>
            <a:pPr lvl="2"/>
            <a:r>
              <a:rPr lang="en-US" sz="2600" u="sng" dirty="0" smtClean="0">
                <a:solidFill>
                  <a:srgbClr val="C00000"/>
                </a:solidFill>
              </a:rPr>
              <a:t>I</a:t>
            </a:r>
            <a:r>
              <a:rPr lang="en-US" sz="2600" dirty="0" smtClean="0">
                <a:solidFill>
                  <a:srgbClr val="C00000"/>
                </a:solidFill>
              </a:rPr>
              <a:t>tem Stems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u="sng" dirty="0" smtClean="0"/>
              <a:t>D</a:t>
            </a:r>
            <a:r>
              <a:rPr lang="en-US" dirty="0" smtClean="0"/>
              <a:t>ata Collection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u="sng" dirty="0" smtClean="0"/>
              <a:t>E</a:t>
            </a:r>
            <a:r>
              <a:rPr lang="en-US" dirty="0" smtClean="0"/>
              <a:t>valuation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3188494"/>
            <a:ext cx="3276600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Only if Improving or Developing a Scale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(scale = survey = test = measure)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3962400" y="2998232"/>
            <a:ext cx="381000" cy="1295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4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</a:t>
            </a:r>
            <a:r>
              <a:rPr lang="en-US" dirty="0" smtClean="0"/>
              <a:t>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455152" cy="5257800"/>
          </a:xfrm>
        </p:spPr>
        <p:txBody>
          <a:bodyPr>
            <a:noAutofit/>
          </a:bodyPr>
          <a:lstStyle/>
          <a:p>
            <a:r>
              <a:rPr lang="en-US" sz="2600" dirty="0" smtClean="0"/>
              <a:t>Choose the </a:t>
            </a:r>
            <a:r>
              <a:rPr lang="en-US" sz="2600" u="sng" dirty="0" smtClean="0"/>
              <a:t>construct</a:t>
            </a:r>
            <a:r>
              <a:rPr lang="en-US" sz="2600" dirty="0" smtClean="0"/>
              <a:t>, and establish </a:t>
            </a:r>
            <a:r>
              <a:rPr lang="en-US" sz="2600" u="sng" dirty="0" smtClean="0"/>
              <a:t>content domain</a:t>
            </a:r>
            <a:endParaRPr lang="en-US" sz="2600" dirty="0" smtClean="0"/>
          </a:p>
          <a:p>
            <a:r>
              <a:rPr lang="en-US" sz="2600" dirty="0" smtClean="0"/>
              <a:t>Evaluate existing measures based on</a:t>
            </a:r>
          </a:p>
          <a:p>
            <a:pPr lvl="1"/>
            <a:r>
              <a:rPr lang="en-US" dirty="0" smtClean="0"/>
              <a:t>Measurement reliability and validity</a:t>
            </a:r>
          </a:p>
          <a:p>
            <a:pPr lvl="1"/>
            <a:r>
              <a:rPr lang="en-US" dirty="0" smtClean="0"/>
              <a:t>External validity (generalizability to your sample)</a:t>
            </a:r>
          </a:p>
          <a:p>
            <a:pPr lvl="1"/>
            <a:r>
              <a:rPr lang="en-US" dirty="0" smtClean="0"/>
              <a:t>Item wording</a:t>
            </a:r>
          </a:p>
          <a:p>
            <a:r>
              <a:rPr lang="en-US" sz="2600" dirty="0" smtClean="0"/>
              <a:t>Where to find measures</a:t>
            </a:r>
          </a:p>
          <a:p>
            <a:pPr lvl="1"/>
            <a:r>
              <a:rPr lang="en-US" dirty="0" smtClean="0"/>
              <a:t>Google scholar</a:t>
            </a:r>
          </a:p>
          <a:p>
            <a:pPr lvl="1"/>
            <a:r>
              <a:rPr lang="en-US" dirty="0"/>
              <a:t>IPIP: </a:t>
            </a:r>
            <a:r>
              <a:rPr lang="en-US" sz="1800" dirty="0"/>
              <a:t>http://ipip.ori.org/newIndexofScaleLabels.htm</a:t>
            </a:r>
            <a:endParaRPr lang="en-US" sz="1800" dirty="0" smtClean="0"/>
          </a:p>
          <a:p>
            <a:pPr lvl="1"/>
            <a:r>
              <a:rPr lang="en-US" dirty="0" smtClean="0"/>
              <a:t>PROMIS: </a:t>
            </a:r>
            <a:r>
              <a:rPr lang="en-US" sz="1800" dirty="0"/>
              <a:t>http://www.healthmeasures.net/explore-measurement-systems/promis/intro-to-promis/list-of-adult-measures</a:t>
            </a:r>
            <a:endParaRPr lang="en-US" sz="1800" dirty="0" smtClean="0"/>
          </a:p>
          <a:p>
            <a:pPr lvl="1"/>
            <a:r>
              <a:rPr lang="en-US" dirty="0" smtClean="0"/>
              <a:t>GEM: </a:t>
            </a:r>
            <a:r>
              <a:rPr lang="en-US" altLang="en-US" sz="1800" dirty="0"/>
              <a:t>https://www.gem-beta.org/public/MeasureList.aspx?cat=2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14023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</a:t>
            </a:r>
            <a:r>
              <a:rPr lang="en-US" dirty="0" smtClean="0"/>
              <a:t>esponse Options and </a:t>
            </a:r>
            <a:r>
              <a:rPr lang="en-US" u="sng" dirty="0" smtClean="0"/>
              <a:t>I</a:t>
            </a:r>
            <a:r>
              <a:rPr lang="en-US" dirty="0" smtClean="0"/>
              <a:t>tem 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What if there are no credible existing measures? Develop your own, for one-time use or as a part of a scale development project</a:t>
            </a:r>
          </a:p>
          <a:p>
            <a:endParaRPr lang="en-US" dirty="0"/>
          </a:p>
          <a:p>
            <a:r>
              <a:rPr lang="en-US" dirty="0" smtClean="0"/>
              <a:t>Response Option = pool of potential answers that participants may choose</a:t>
            </a:r>
          </a:p>
          <a:p>
            <a:r>
              <a:rPr lang="en-US" dirty="0" smtClean="0"/>
              <a:t>Item Stems = items, statements, or questions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Usually need to consider these steps simultaneously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9317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R</a:t>
            </a:r>
            <a:r>
              <a:rPr lang="en-US" altLang="en-US" smtClean="0"/>
              <a:t>esponse Options and </a:t>
            </a:r>
            <a:r>
              <a:rPr lang="en-US" altLang="en-US" u="sng" smtClean="0"/>
              <a:t>I</a:t>
            </a:r>
            <a:r>
              <a:rPr lang="en-US" altLang="en-US" smtClean="0"/>
              <a:t>tem Stems</a:t>
            </a:r>
          </a:p>
        </p:txBody>
      </p:sp>
      <p:pic>
        <p:nvPicPr>
          <p:cNvPr id="16387" name="Picture 3" descr="en_a07ch01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171"/>
          <a:stretch>
            <a:fillRect/>
          </a:stretch>
        </p:blipFill>
        <p:spPr bwMode="auto">
          <a:xfrm>
            <a:off x="0" y="1066800"/>
            <a:ext cx="9144000" cy="575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094038" y="1403350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Item Stem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914400" y="1752600"/>
            <a:ext cx="3657600" cy="30480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596063" y="1033463"/>
            <a:ext cx="20637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Response Options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625975" y="1611313"/>
            <a:ext cx="4495800" cy="3810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9730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u="sng" dirty="0" smtClean="0"/>
              <a:t>R</a:t>
            </a:r>
            <a:r>
              <a:rPr lang="en-US" altLang="en-US" dirty="0" smtClean="0"/>
              <a:t>esponse Options (Refer Back to These)</a:t>
            </a:r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" r="20855"/>
          <a:stretch/>
        </p:blipFill>
        <p:spPr bwMode="auto">
          <a:xfrm>
            <a:off x="-1" y="1363662"/>
            <a:ext cx="9115029" cy="549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552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R</a:t>
            </a:r>
            <a:r>
              <a:rPr lang="en-US" altLang="en-US" smtClean="0"/>
              <a:t>esponse Options</a:t>
            </a:r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" r="11210"/>
          <a:stretch/>
        </p:blipFill>
        <p:spPr bwMode="auto">
          <a:xfrm>
            <a:off x="0" y="1401762"/>
            <a:ext cx="9101666" cy="484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26509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1437</TotalTime>
  <Words>1185</Words>
  <Application>Microsoft Office PowerPoint</Application>
  <PresentationFormat>On-screen Show (4:3)</PresentationFormat>
  <Paragraphs>140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Tw Cen MT</vt:lpstr>
      <vt:lpstr>Wingdings</vt:lpstr>
      <vt:lpstr>Wingdings 2</vt:lpstr>
      <vt:lpstr>Median</vt:lpstr>
      <vt:lpstr>Measurement: Part 3</vt:lpstr>
      <vt:lpstr>Overview</vt:lpstr>
      <vt:lpstr>Background</vt:lpstr>
      <vt:lpstr>Overview of Scale Use &amp; Development</vt:lpstr>
      <vt:lpstr>Preparation</vt:lpstr>
      <vt:lpstr>Response Options and Item Stems</vt:lpstr>
      <vt:lpstr>Response Options and Item Stems</vt:lpstr>
      <vt:lpstr>Response Options (Refer Back to These)</vt:lpstr>
      <vt:lpstr>Response Options</vt:lpstr>
      <vt:lpstr>Response Options</vt:lpstr>
      <vt:lpstr>Response Options</vt:lpstr>
      <vt:lpstr>Response Options</vt:lpstr>
      <vt:lpstr>Response Options</vt:lpstr>
      <vt:lpstr>Response Options</vt:lpstr>
      <vt:lpstr>Response Options</vt:lpstr>
      <vt:lpstr>Response Options</vt:lpstr>
      <vt:lpstr>Response Options</vt:lpstr>
      <vt:lpstr>Response Options</vt:lpstr>
      <vt:lpstr>Item Stems</vt:lpstr>
      <vt:lpstr>Item Stems</vt:lpstr>
      <vt:lpstr>PowerPoint Presentation</vt:lpstr>
      <vt:lpstr>Item Stems</vt:lpstr>
      <vt:lpstr>Item Stems</vt:lpstr>
      <vt:lpstr>Response Options and Item Stems</vt:lpstr>
      <vt:lpstr>Data Collection</vt:lpstr>
      <vt:lpstr>Evaluation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Michael Hoerger</cp:lastModifiedBy>
  <cp:revision>134</cp:revision>
  <cp:lastPrinted>2015-08-27T00:11:45Z</cp:lastPrinted>
  <dcterms:created xsi:type="dcterms:W3CDTF">2015-08-26T19:50:04Z</dcterms:created>
  <dcterms:modified xsi:type="dcterms:W3CDTF">2018-02-25T18:55:15Z</dcterms:modified>
</cp:coreProperties>
</file>