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0"/>
  </p:handoutMasterIdLst>
  <p:sldIdLst>
    <p:sldId id="256" r:id="rId2"/>
    <p:sldId id="258" r:id="rId3"/>
    <p:sldId id="259" r:id="rId4"/>
    <p:sldId id="266" r:id="rId5"/>
    <p:sldId id="261" r:id="rId6"/>
    <p:sldId id="263" r:id="rId7"/>
    <p:sldId id="262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.org/pubs/journals/index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ori.org/assets/2013/11/PCORI-Methodology-Report.pdf" TargetMode="External"/><Relationship Id="rId7" Type="http://schemas.openxmlformats.org/officeDocument/2006/relationships/hyperlink" Target="http://www.pcori.org/research-results" TargetMode="External"/><Relationship Id="rId2" Type="http://schemas.openxmlformats.org/officeDocument/2006/relationships/hyperlink" Target="http://www.pcori.org/sites/default/files/PCORI-National-Priorities-and-Research-Agend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f.gov/awardsearch/" TargetMode="External"/><Relationship Id="rId5" Type="http://schemas.openxmlformats.org/officeDocument/2006/relationships/hyperlink" Target="http://projectreporter.nih.gov/reporter.cfm" TargetMode="External"/><Relationship Id="rId4" Type="http://schemas.openxmlformats.org/officeDocument/2006/relationships/hyperlink" Target="http://www.nap.ed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048000"/>
            <a:ext cx="64770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and Evaluating Research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we use “theory” to develop research ideas?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other practical strategies we can use to develop research ideas?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evaluate research 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 Psych and every other science textbook ever</a:t>
            </a:r>
          </a:p>
          <a:p>
            <a:endParaRPr lang="en-US" dirty="0"/>
          </a:p>
          <a:p>
            <a:pPr lvl="0"/>
            <a:r>
              <a:rPr lang="en-US" dirty="0" smtClean="0"/>
              <a:t>Theory: Logical (i.e., testable, falsifiable, parsimonious), well-organized framework for understanding the cumulative </a:t>
            </a:r>
            <a:br>
              <a:rPr lang="en-US" dirty="0" smtClean="0"/>
            </a:br>
            <a:r>
              <a:rPr lang="en-US" dirty="0" smtClean="0"/>
              <a:t>body of evidence on a topic</a:t>
            </a:r>
          </a:p>
          <a:p>
            <a:pPr lvl="0"/>
            <a:r>
              <a:rPr lang="en-US" dirty="0" smtClean="0"/>
              <a:t>Hypotheses: Specific </a:t>
            </a:r>
            <a:r>
              <a:rPr lang="en-US" dirty="0"/>
              <a:t>predictions</a:t>
            </a:r>
          </a:p>
          <a:p>
            <a:pPr lvl="0"/>
            <a:r>
              <a:rPr lang="en-US" dirty="0"/>
              <a:t>Design + Run the Study</a:t>
            </a:r>
          </a:p>
          <a:p>
            <a:pPr lvl="0"/>
            <a:r>
              <a:rPr lang="en-US" dirty="0"/>
              <a:t>Analyze and Report Results</a:t>
            </a:r>
          </a:p>
          <a:p>
            <a:pPr lvl="0"/>
            <a:r>
              <a:rPr lang="en-US" dirty="0"/>
              <a:t>Revise and Expand Theory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657" y="3581400"/>
            <a:ext cx="29337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3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Psychotherapy: Psychodynamic, cognitive, behavioral, integrative</a:t>
            </a:r>
          </a:p>
          <a:p>
            <a:r>
              <a:rPr lang="en-US" dirty="0" smtClean="0"/>
              <a:t>Personality: Five-factor model of personality</a:t>
            </a:r>
          </a:p>
          <a:p>
            <a:r>
              <a:rPr lang="en-US" dirty="0" smtClean="0"/>
              <a:t>Social/Developmental: Social learning theory, Terror management theory, Affective forecasting theory, Self-regulation theory</a:t>
            </a:r>
          </a:p>
          <a:p>
            <a:r>
              <a:rPr lang="en-US" dirty="0" smtClean="0"/>
              <a:t>Intelligence: General intelligence factor (g)</a:t>
            </a:r>
          </a:p>
        </p:txBody>
      </p:sp>
    </p:spTree>
    <p:extLst>
      <p:ext uri="{BB962C8B-B14F-4D97-AF65-F5344CB8AC3E}">
        <p14:creationId xmlns:p14="http://schemas.microsoft.com/office/powerpoint/2010/main" val="152762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smtClean="0"/>
              <a:t>Theory: Need to have an excellent command of the relevant literature. Shortcuts…</a:t>
            </a:r>
          </a:p>
          <a:p>
            <a:pPr lvl="1"/>
            <a:r>
              <a:rPr lang="en-US" dirty="0" smtClean="0"/>
              <a:t>Search for “theory,” “review” or “meta-analysis”</a:t>
            </a:r>
            <a:endParaRPr lang="en-US" dirty="0"/>
          </a:p>
          <a:p>
            <a:pPr lvl="1"/>
            <a:r>
              <a:rPr lang="en-US" dirty="0" smtClean="0"/>
              <a:t>Find a good-but-old article, and check who is citing it</a:t>
            </a:r>
          </a:p>
          <a:p>
            <a:pPr lvl="1"/>
            <a:r>
              <a:rPr lang="en-US" dirty="0"/>
              <a:t>Check “future directions” section of relevant articles</a:t>
            </a:r>
          </a:p>
          <a:p>
            <a:pPr lvl="1"/>
            <a:r>
              <a:rPr lang="en-US" dirty="0" smtClean="0"/>
              <a:t>Check these sources:</a:t>
            </a:r>
          </a:p>
          <a:p>
            <a:pPr lvl="2"/>
            <a:r>
              <a:rPr lang="en-US" dirty="0" smtClean="0">
                <a:hlinkClick r:id="rId2"/>
              </a:rPr>
              <a:t>APA journals and special issues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254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074152" cy="5334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“But it is time to insist that science does not progress through carefully designed steps called ‘experiments,’ each of which has a well-defined beginning and end.” - </a:t>
            </a:r>
            <a:r>
              <a:rPr lang="en-US" sz="4000" dirty="0" smtClean="0"/>
              <a:t>Skinner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114800"/>
            <a:ext cx="2514600" cy="249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4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Priority Statements</a:t>
            </a:r>
          </a:p>
          <a:p>
            <a:pPr lvl="1"/>
            <a:r>
              <a:rPr lang="en-US" dirty="0" smtClean="0"/>
              <a:t>PCORI: </a:t>
            </a:r>
            <a:r>
              <a:rPr lang="en-US" dirty="0" smtClean="0">
                <a:hlinkClick r:id="rId2"/>
              </a:rPr>
              <a:t>Priorities</a:t>
            </a:r>
            <a:r>
              <a:rPr lang="en-US" dirty="0" smtClean="0"/>
              <a:t> + </a:t>
            </a:r>
            <a:r>
              <a:rPr lang="en-US" dirty="0" smtClean="0">
                <a:hlinkClick r:id="rId3"/>
              </a:rPr>
              <a:t>methods</a:t>
            </a:r>
            <a:endParaRPr lang="en-US" dirty="0" smtClean="0"/>
          </a:p>
          <a:p>
            <a:pPr lvl="1"/>
            <a:r>
              <a:rPr lang="en-US" dirty="0" smtClean="0"/>
              <a:t>National Academy of Medicine (formerly Institute of Medicine/IOM): </a:t>
            </a:r>
            <a:r>
              <a:rPr lang="en-US" dirty="0" smtClean="0">
                <a:hlinkClick r:id="rId4"/>
              </a:rPr>
              <a:t>Search thousands of reports</a:t>
            </a:r>
            <a:endParaRPr lang="en-US" dirty="0" smtClean="0"/>
          </a:p>
          <a:p>
            <a:r>
              <a:rPr lang="en-US" dirty="0" smtClean="0"/>
              <a:t>Other Researchers</a:t>
            </a:r>
          </a:p>
          <a:p>
            <a:pPr lvl="1"/>
            <a:r>
              <a:rPr lang="en-US" dirty="0" smtClean="0"/>
              <a:t>Project team (lab) meetings</a:t>
            </a:r>
          </a:p>
          <a:p>
            <a:pPr lvl="1"/>
            <a:r>
              <a:rPr lang="en-US" dirty="0" smtClean="0"/>
              <a:t>Grants websites: </a:t>
            </a:r>
            <a:r>
              <a:rPr lang="en-US" dirty="0" smtClean="0">
                <a:hlinkClick r:id="rId5"/>
              </a:rPr>
              <a:t>NIH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NSF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PCORI</a:t>
            </a:r>
            <a:endParaRPr lang="en-US" dirty="0" smtClean="0"/>
          </a:p>
          <a:p>
            <a:r>
              <a:rPr lang="en-US" dirty="0"/>
              <a:t>Clinical observation</a:t>
            </a:r>
          </a:p>
          <a:p>
            <a:r>
              <a:rPr lang="en-US" dirty="0" smtClean="0"/>
              <a:t>Existing </a:t>
            </a:r>
            <a:r>
              <a:rPr lang="en-US" dirty="0"/>
              <a:t>data</a:t>
            </a:r>
          </a:p>
          <a:p>
            <a:r>
              <a:rPr lang="en-US" dirty="0" smtClean="0"/>
              <a:t>Exploration</a:t>
            </a:r>
          </a:p>
        </p:txBody>
      </p:sp>
    </p:spTree>
    <p:extLst>
      <p:ext uri="{BB962C8B-B14F-4D97-AF65-F5344CB8AC3E}">
        <p14:creationId xmlns:p14="http://schemas.microsoft.com/office/powerpoint/2010/main" val="122026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Research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When developing studies, evaluating term papers and manuscripts, evaluating publications, evaluating grants</a:t>
            </a:r>
          </a:p>
          <a:p>
            <a:pPr lvl="0"/>
            <a:r>
              <a:rPr lang="en-US" sz="2500" dirty="0" smtClean="0"/>
              <a:t>Significance </a:t>
            </a:r>
            <a:r>
              <a:rPr lang="en-US" sz="2500" dirty="0"/>
              <a:t>= importance for societal health and well-being</a:t>
            </a:r>
          </a:p>
          <a:p>
            <a:pPr lvl="1"/>
            <a:r>
              <a:rPr lang="en-US" sz="2500" dirty="0"/>
              <a:t>Number of people affected</a:t>
            </a:r>
          </a:p>
          <a:p>
            <a:pPr lvl="1"/>
            <a:r>
              <a:rPr lang="en-US" sz="2500" dirty="0"/>
              <a:t>Severity of the problem</a:t>
            </a:r>
          </a:p>
          <a:p>
            <a:pPr lvl="1"/>
            <a:r>
              <a:rPr lang="en-US" sz="2500" dirty="0"/>
              <a:t>Ability to solve the problem</a:t>
            </a:r>
          </a:p>
          <a:p>
            <a:pPr lvl="0"/>
            <a:r>
              <a:rPr lang="en-US" sz="2500" dirty="0"/>
              <a:t>Innovation = novelty</a:t>
            </a:r>
          </a:p>
          <a:p>
            <a:pPr lvl="1"/>
            <a:r>
              <a:rPr lang="en-US" sz="2500" dirty="0"/>
              <a:t>“First study”</a:t>
            </a:r>
          </a:p>
          <a:p>
            <a:pPr lvl="1"/>
            <a:r>
              <a:rPr lang="en-US" sz="2500" dirty="0"/>
              <a:t>New context, method, population</a:t>
            </a:r>
          </a:p>
          <a:p>
            <a:pPr lvl="1"/>
            <a:r>
              <a:rPr lang="en-US" sz="2500" dirty="0"/>
              <a:t>Potential for a scientific breakthrough, rapid </a:t>
            </a:r>
            <a:r>
              <a:rPr lang="en-US" sz="2500" dirty="0" smtClean="0"/>
              <a:t>uptake</a:t>
            </a:r>
          </a:p>
        </p:txBody>
      </p:sp>
    </p:spTree>
    <p:extLst>
      <p:ext uri="{BB962C8B-B14F-4D97-AF65-F5344CB8AC3E}">
        <p14:creationId xmlns:p14="http://schemas.microsoft.com/office/powerpoint/2010/main" val="4277235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836</TotalTime>
  <Words>306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Median</vt:lpstr>
      <vt:lpstr>Developing and Evaluating Research Ideas</vt:lpstr>
      <vt:lpstr>Overview</vt:lpstr>
      <vt:lpstr>Scientific Method</vt:lpstr>
      <vt:lpstr>Examples of Theory</vt:lpstr>
      <vt:lpstr>Sources of Ideas</vt:lpstr>
      <vt:lpstr>PowerPoint Presentation</vt:lpstr>
      <vt:lpstr>Other Sources of Ideas</vt:lpstr>
      <vt:lpstr>Evaluating Research Ideas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64</cp:revision>
  <cp:lastPrinted>2015-08-27T00:11:45Z</cp:lastPrinted>
  <dcterms:created xsi:type="dcterms:W3CDTF">2015-08-26T19:50:04Z</dcterms:created>
  <dcterms:modified xsi:type="dcterms:W3CDTF">2018-01-18T18:52:14Z</dcterms:modified>
</cp:coreProperties>
</file>