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handoutMasterIdLst>
    <p:handoutMasterId r:id="rId23"/>
  </p:handoutMasterIdLst>
  <p:sldIdLst>
    <p:sldId id="256" r:id="rId2"/>
    <p:sldId id="258" r:id="rId3"/>
    <p:sldId id="267" r:id="rId4"/>
    <p:sldId id="269" r:id="rId5"/>
    <p:sldId id="270" r:id="rId6"/>
    <p:sldId id="271" r:id="rId7"/>
    <p:sldId id="276" r:id="rId8"/>
    <p:sldId id="275" r:id="rId9"/>
    <p:sldId id="268" r:id="rId10"/>
    <p:sldId id="272" r:id="rId11"/>
    <p:sldId id="273" r:id="rId12"/>
    <p:sldId id="278" r:id="rId13"/>
    <p:sldId id="279" r:id="rId14"/>
    <p:sldId id="274" r:id="rId15"/>
    <p:sldId id="277" r:id="rId16"/>
    <p:sldId id="280" r:id="rId17"/>
    <p:sldId id="281" r:id="rId18"/>
    <p:sldId id="282" r:id="rId19"/>
    <p:sldId id="283" r:id="rId20"/>
    <p:sldId id="284" r:id="rId21"/>
    <p:sldId id="285" r:id="rId2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CC3399"/>
    <a:srgbClr val="0066FF"/>
    <a:srgbClr val="F7E2E0"/>
    <a:srgbClr val="FFE5E5"/>
    <a:srgbClr val="FFCCCC"/>
    <a:srgbClr val="FFCC99"/>
    <a:srgbClr val="FEEBB4"/>
    <a:srgbClr val="FEF0CA"/>
    <a:srgbClr val="FEE0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F30C92E-4655-40B4-B508-9AE27C0ED521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71A2794-5441-4850-8CF8-25BEA61075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6870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F63E4FBE-3118-4E72-B41E-54A65AA55758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4FBE-3118-4E72-B41E-54A65AA55758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F63E4FBE-3118-4E72-B41E-54A65AA55758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4FBE-3118-4E72-B41E-54A65AA55758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4FBE-3118-4E72-B41E-54A65AA55758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63E4FBE-3118-4E72-B41E-54A65AA55758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63E4FBE-3118-4E72-B41E-54A65AA55758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4FBE-3118-4E72-B41E-54A65AA55758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4FBE-3118-4E72-B41E-54A65AA55758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4FBE-3118-4E72-B41E-54A65AA55758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F63E4FBE-3118-4E72-B41E-54A65AA55758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63E4FBE-3118-4E72-B41E-54A65AA55758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2200" y="2362200"/>
            <a:ext cx="6477000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Experiments: Part 4</a:t>
            </a:r>
            <a:br>
              <a:rPr lang="en-US" dirty="0" smtClean="0"/>
            </a:br>
            <a:r>
              <a:rPr lang="en-US" dirty="0" smtClean="0"/>
              <a:t>Main Effects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7054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Factorial Matrix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7894769"/>
              </p:ext>
            </p:extLst>
          </p:nvPr>
        </p:nvGraphicFramePr>
        <p:xfrm>
          <a:off x="304800" y="1828800"/>
          <a:ext cx="8305800" cy="4419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86235"/>
                <a:gridCol w="1666665"/>
                <a:gridCol w="2076450"/>
                <a:gridCol w="2076450"/>
              </a:tblGrid>
              <a:tr h="707136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1" u="sng" dirty="0" smtClean="0"/>
                        <a:t>Anxiety</a:t>
                      </a:r>
                      <a:endParaRPr lang="en-US" sz="2400" b="1" u="sng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07136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Low</a:t>
                      </a:r>
                      <a:endParaRPr lang="en-US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High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2664"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b="1" u="sng" dirty="0" smtClean="0"/>
                        <a:t>Mortality</a:t>
                      </a:r>
                      <a:br>
                        <a:rPr lang="en-US" sz="2400" b="1" u="sng" dirty="0" smtClean="0"/>
                      </a:br>
                      <a:r>
                        <a:rPr lang="en-US" sz="2400" b="1" u="sng" dirty="0" smtClean="0"/>
                        <a:t>Salience</a:t>
                      </a:r>
                      <a:endParaRPr lang="en-US" sz="2400" b="1" u="sng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Absent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2664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Present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92054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Factorial Matrix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0950867"/>
              </p:ext>
            </p:extLst>
          </p:nvPr>
        </p:nvGraphicFramePr>
        <p:xfrm>
          <a:off x="304800" y="1828800"/>
          <a:ext cx="8305800" cy="4419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86235"/>
                <a:gridCol w="1666665"/>
                <a:gridCol w="2076450"/>
                <a:gridCol w="2076450"/>
              </a:tblGrid>
              <a:tr h="707136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1" u="sng" dirty="0" smtClean="0"/>
                        <a:t>Anxiety</a:t>
                      </a:r>
                      <a:endParaRPr lang="en-US" sz="2400" b="1" u="sng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07136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Low</a:t>
                      </a:r>
                      <a:endParaRPr lang="en-US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High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2664"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b="1" u="sng" dirty="0" smtClean="0"/>
                        <a:t>Mortality</a:t>
                      </a:r>
                      <a:br>
                        <a:rPr lang="en-US" sz="2400" b="1" u="sng" dirty="0" smtClean="0"/>
                      </a:br>
                      <a:r>
                        <a:rPr lang="en-US" sz="2400" b="1" u="sng" dirty="0" smtClean="0"/>
                        <a:t>Salience</a:t>
                      </a:r>
                      <a:endParaRPr lang="en-US" sz="2400" b="1" u="sng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Absent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5.7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4.3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2664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Present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9.2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2.1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98760" y="1828800"/>
            <a:ext cx="44905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What are the effects of anxiety and mortality </a:t>
            </a:r>
            <a:br>
              <a:rPr lang="en-US" dirty="0" smtClean="0"/>
            </a:br>
            <a:r>
              <a:rPr lang="en-US" dirty="0" smtClean="0"/>
              <a:t>salience on support for cigarette taxes?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80244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Factorial Matrix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9574237"/>
              </p:ext>
            </p:extLst>
          </p:nvPr>
        </p:nvGraphicFramePr>
        <p:xfrm>
          <a:off x="304800" y="1828800"/>
          <a:ext cx="8305800" cy="4419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88988"/>
                <a:gridCol w="1333332"/>
                <a:gridCol w="1661160"/>
                <a:gridCol w="1661160"/>
                <a:gridCol w="1661160"/>
              </a:tblGrid>
              <a:tr h="707136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2400" b="1" u="sng" dirty="0" smtClean="0"/>
                        <a:t>Anxiety</a:t>
                      </a:r>
                      <a:endParaRPr lang="en-US" sz="2400" b="1" u="sng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="1" u="sng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07136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Low</a:t>
                      </a:r>
                      <a:endParaRPr lang="en-US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Medium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High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2664"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b="1" u="sng" dirty="0" smtClean="0"/>
                        <a:t>Mortality</a:t>
                      </a:r>
                      <a:br>
                        <a:rPr lang="en-US" sz="2400" b="1" u="sng" dirty="0" smtClean="0"/>
                      </a:br>
                      <a:r>
                        <a:rPr lang="en-US" sz="2400" b="1" u="sng" dirty="0" smtClean="0"/>
                        <a:t>Salience</a:t>
                      </a:r>
                      <a:endParaRPr lang="en-US" sz="2400" b="1" u="sng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Absent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5.7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5.6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4.3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2664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Present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9.2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3.8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2.1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98760" y="1828800"/>
            <a:ext cx="44905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What are the effects of anxiety and mortality </a:t>
            </a:r>
            <a:br>
              <a:rPr lang="en-US" dirty="0" smtClean="0"/>
            </a:br>
            <a:r>
              <a:rPr lang="en-US" dirty="0" smtClean="0"/>
              <a:t>salience on support for cigarette taxes?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58641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Factorial Matrix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6872100"/>
              </p:ext>
            </p:extLst>
          </p:nvPr>
        </p:nvGraphicFramePr>
        <p:xfrm>
          <a:off x="304800" y="1828800"/>
          <a:ext cx="8305800" cy="4495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71600"/>
                <a:gridCol w="1397000"/>
                <a:gridCol w="1384300"/>
                <a:gridCol w="1384300"/>
                <a:gridCol w="1384300"/>
                <a:gridCol w="1384300"/>
              </a:tblGrid>
              <a:tr h="707136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2400" b="1" u="sng" dirty="0" smtClean="0"/>
                        <a:t>Mood</a:t>
                      </a:r>
                      <a:endParaRPr lang="en-US" sz="2400" b="1" u="sng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="1" u="sng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="1" u="sng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07136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Low Anxiety</a:t>
                      </a:r>
                      <a:endParaRPr lang="en-US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Medium Anxiety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High Anxiety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High Sadness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984504">
                <a:tc rowSpan="3">
                  <a:txBody>
                    <a:bodyPr/>
                    <a:lstStyle/>
                    <a:p>
                      <a:pPr algn="ctr"/>
                      <a:r>
                        <a:rPr lang="en-US" sz="2400" b="1" u="sng" dirty="0" smtClean="0"/>
                        <a:t>Mortality</a:t>
                      </a:r>
                      <a:br>
                        <a:rPr lang="en-US" sz="2400" b="1" u="sng" dirty="0" smtClean="0"/>
                      </a:br>
                      <a:r>
                        <a:rPr lang="en-US" sz="2400" b="1" u="sng" dirty="0" smtClean="0"/>
                        <a:t>Salience</a:t>
                      </a:r>
                      <a:endParaRPr lang="en-US" sz="2400" b="1" u="sng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Absent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5.7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5.6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4.3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5.8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91440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Present </a:t>
                      </a:r>
                      <a:r>
                        <a:rPr lang="en-US" sz="1800" dirty="0" smtClean="0"/>
                        <a:t>(newspaper)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9.2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3.8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2.1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9.1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066800">
                <a:tc vMerge="1">
                  <a:txBody>
                    <a:bodyPr/>
                    <a:lstStyle/>
                    <a:p>
                      <a:pPr algn="ctr"/>
                      <a:endParaRPr lang="en-US" sz="2400" b="1" u="sng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Present</a:t>
                      </a:r>
                      <a:r>
                        <a:rPr lang="en-US" sz="3200" dirty="0" smtClean="0"/>
                        <a:t> </a:t>
                      </a:r>
                      <a:r>
                        <a:rPr lang="en-US" sz="1800" dirty="0" smtClean="0"/>
                        <a:t>(video)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9.1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3.9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2.0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8.7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98760" y="1828800"/>
            <a:ext cx="43142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What are the effects of mood and mortality </a:t>
            </a:r>
            <a:br>
              <a:rPr lang="en-US" dirty="0" smtClean="0"/>
            </a:br>
            <a:r>
              <a:rPr lang="en-US" dirty="0" smtClean="0"/>
              <a:t>salience on support for cigarette taxes?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10644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226552" cy="5257800"/>
          </a:xfrm>
        </p:spPr>
        <p:txBody>
          <a:bodyPr>
            <a:normAutofit/>
          </a:bodyPr>
          <a:lstStyle/>
          <a:p>
            <a:r>
              <a:rPr lang="en-US" dirty="0"/>
              <a:t>Factor = categorical independent variable</a:t>
            </a:r>
          </a:p>
          <a:p>
            <a:r>
              <a:rPr lang="en-US" dirty="0"/>
              <a:t>Level = category within a factor</a:t>
            </a:r>
          </a:p>
          <a:p>
            <a:r>
              <a:rPr lang="en-US" dirty="0"/>
              <a:t>Condition = experimental group or </a:t>
            </a:r>
            <a:r>
              <a:rPr lang="en-US" dirty="0" smtClean="0"/>
              <a:t>cell</a:t>
            </a:r>
          </a:p>
          <a:p>
            <a:pPr lvl="0"/>
            <a:r>
              <a:rPr lang="en-US" sz="3200" dirty="0"/>
              <a:t>Summarized using numbers</a:t>
            </a:r>
            <a:endParaRPr lang="en-US" sz="2400" dirty="0"/>
          </a:p>
          <a:p>
            <a:pPr lvl="1"/>
            <a:r>
              <a:rPr lang="en-US" sz="2800" dirty="0"/>
              <a:t>2 x 3</a:t>
            </a:r>
            <a:endParaRPr lang="en-US" sz="2000" dirty="0"/>
          </a:p>
          <a:p>
            <a:pPr lvl="1"/>
            <a:r>
              <a:rPr lang="en-US" sz="2800" dirty="0"/>
              <a:t>2 x 4 x 8</a:t>
            </a:r>
            <a:endParaRPr lang="en-US" sz="2000" dirty="0"/>
          </a:p>
          <a:p>
            <a:pPr lvl="1"/>
            <a:r>
              <a:rPr lang="en-US" sz="2800" dirty="0"/>
              <a:t># of Factors = # of numbers</a:t>
            </a:r>
            <a:endParaRPr lang="en-US" sz="2000" dirty="0"/>
          </a:p>
          <a:p>
            <a:pPr lvl="1"/>
            <a:r>
              <a:rPr lang="en-US" sz="2800" dirty="0"/>
              <a:t># of Levels on a factor = numbers themselves</a:t>
            </a:r>
            <a:endParaRPr lang="en-US" sz="2000" dirty="0"/>
          </a:p>
          <a:p>
            <a:pPr lvl="1"/>
            <a:r>
              <a:rPr lang="en-US" sz="2800" dirty="0"/>
              <a:t># of </a:t>
            </a:r>
            <a:r>
              <a:rPr lang="en-US" sz="2800" dirty="0" smtClean="0"/>
              <a:t>Conditions </a:t>
            </a:r>
            <a:r>
              <a:rPr lang="en-US" sz="2800" dirty="0"/>
              <a:t>= product of the </a:t>
            </a:r>
            <a:r>
              <a:rPr lang="en-US" sz="2800" dirty="0" smtClean="0"/>
              <a:t>numbers </a:t>
            </a:r>
            <a:br>
              <a:rPr lang="en-US" sz="2800" dirty="0" smtClean="0"/>
            </a:br>
            <a:r>
              <a:rPr lang="en-US" sz="2800" dirty="0" smtClean="0"/>
              <a:t>(do the math)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2492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Effects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Main effect when a factor (categorical independent variable) has an effect on the outcome (dependent variable)</a:t>
            </a:r>
          </a:p>
          <a:p>
            <a:pPr lvl="1"/>
            <a:r>
              <a:rPr lang="en-US" dirty="0" smtClean="0"/>
              <a:t>Significant mean difference across levels of the factor</a:t>
            </a:r>
          </a:p>
          <a:p>
            <a:r>
              <a:rPr lang="en-US" dirty="0" smtClean="0"/>
              <a:t>Can be as many main effects as there are factors</a:t>
            </a:r>
          </a:p>
          <a:p>
            <a:pPr lvl="1"/>
            <a:r>
              <a:rPr lang="en-US" dirty="0" smtClean="0"/>
              <a:t>One factor: 0 or 1 main effects</a:t>
            </a:r>
          </a:p>
          <a:p>
            <a:pPr lvl="1"/>
            <a:r>
              <a:rPr lang="en-US" dirty="0" smtClean="0"/>
              <a:t>Two factors: 0, 1, or 2 main effects, 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60437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Factorial Matrix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8584659"/>
              </p:ext>
            </p:extLst>
          </p:nvPr>
        </p:nvGraphicFramePr>
        <p:xfrm>
          <a:off x="304800" y="1828800"/>
          <a:ext cx="8305800" cy="502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88988"/>
                <a:gridCol w="1333332"/>
                <a:gridCol w="1661160"/>
                <a:gridCol w="1661160"/>
                <a:gridCol w="1661160"/>
              </a:tblGrid>
              <a:tr h="707136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1" u="sng" dirty="0" smtClean="0"/>
                        <a:t>Anxiety</a:t>
                      </a:r>
                      <a:endParaRPr lang="en-US" sz="2400" b="1" u="sng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u="sng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07136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Low</a:t>
                      </a:r>
                      <a:endParaRPr lang="en-US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High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 smtClean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2664"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b="1" u="sng" dirty="0" smtClean="0"/>
                        <a:t>Mortality</a:t>
                      </a:r>
                      <a:br>
                        <a:rPr lang="en-US" sz="2400" b="1" u="sng" dirty="0" smtClean="0"/>
                      </a:br>
                      <a:r>
                        <a:rPr lang="en-US" sz="2400" b="1" u="sng" dirty="0" smtClean="0"/>
                        <a:t>Salience</a:t>
                      </a:r>
                      <a:endParaRPr lang="en-US" sz="2400" b="1" u="sng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Absent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5.7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4.3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5.0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2664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Present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9.2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2.1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5.7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algn="ctr"/>
                      <a:endParaRPr lang="en-US" sz="2400" b="1" u="sng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 smtClean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7.5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3.2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98760" y="1828800"/>
            <a:ext cx="44905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What are the effects of anxiety and mortality </a:t>
            </a:r>
            <a:br>
              <a:rPr lang="en-US" dirty="0" smtClean="0"/>
            </a:br>
            <a:r>
              <a:rPr lang="en-US" dirty="0" smtClean="0"/>
              <a:t>salience on support for cigarette taxes?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17090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Factorial Matrix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8975657"/>
              </p:ext>
            </p:extLst>
          </p:nvPr>
        </p:nvGraphicFramePr>
        <p:xfrm>
          <a:off x="304800" y="1828800"/>
          <a:ext cx="8305800" cy="502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88988"/>
                <a:gridCol w="1333332"/>
                <a:gridCol w="1661160"/>
                <a:gridCol w="1661160"/>
                <a:gridCol w="1661160"/>
              </a:tblGrid>
              <a:tr h="707136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1" u="sng" dirty="0" smtClean="0"/>
                        <a:t>Anxiety</a:t>
                      </a:r>
                      <a:endParaRPr lang="en-US" sz="2400" b="1" u="sng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u="sng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07136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Low</a:t>
                      </a:r>
                      <a:endParaRPr lang="en-US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High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 smtClean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2664"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b="1" u="sng" dirty="0" smtClean="0"/>
                        <a:t>Mortality</a:t>
                      </a:r>
                      <a:br>
                        <a:rPr lang="en-US" sz="2400" b="1" u="sng" dirty="0" smtClean="0"/>
                      </a:br>
                      <a:r>
                        <a:rPr lang="en-US" sz="2400" b="1" u="sng" dirty="0" smtClean="0"/>
                        <a:t>Salience</a:t>
                      </a:r>
                      <a:endParaRPr lang="en-US" sz="2400" b="1" u="sng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Absent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5.7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5.7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5.7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2664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Present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5.7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5.7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5.7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algn="ctr"/>
                      <a:endParaRPr lang="en-US" sz="2400" b="1" u="sng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 smtClean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5.7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5.7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98760" y="1828800"/>
            <a:ext cx="44905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What are the effects of anxiety and mortality </a:t>
            </a:r>
            <a:br>
              <a:rPr lang="en-US" dirty="0" smtClean="0"/>
            </a:br>
            <a:r>
              <a:rPr lang="en-US" dirty="0" smtClean="0"/>
              <a:t>salience on support for cigarette taxes?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791200" y="217714"/>
            <a:ext cx="31431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How many main effects?</a:t>
            </a:r>
            <a:endParaRPr lang="en-US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96748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Factorial Matrix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4988948"/>
              </p:ext>
            </p:extLst>
          </p:nvPr>
        </p:nvGraphicFramePr>
        <p:xfrm>
          <a:off x="304800" y="1828800"/>
          <a:ext cx="8305800" cy="502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88988"/>
                <a:gridCol w="1333332"/>
                <a:gridCol w="1661160"/>
                <a:gridCol w="1661160"/>
                <a:gridCol w="1661160"/>
              </a:tblGrid>
              <a:tr h="707136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1" u="sng" dirty="0" smtClean="0"/>
                        <a:t>Anxiety</a:t>
                      </a:r>
                      <a:endParaRPr lang="en-US" sz="2400" b="1" u="sng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u="sng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07136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Low</a:t>
                      </a:r>
                      <a:endParaRPr lang="en-US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High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 smtClean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2664"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b="1" u="sng" dirty="0" smtClean="0"/>
                        <a:t>Mortality</a:t>
                      </a:r>
                      <a:br>
                        <a:rPr lang="en-US" sz="2400" b="1" u="sng" dirty="0" smtClean="0"/>
                      </a:br>
                      <a:r>
                        <a:rPr lang="en-US" sz="2400" b="1" u="sng" dirty="0" smtClean="0"/>
                        <a:t>Salience</a:t>
                      </a:r>
                      <a:endParaRPr lang="en-US" sz="2400" b="1" u="sng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Absent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5.7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5.9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5.8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2664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Present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5.7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5.9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5.8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algn="ctr"/>
                      <a:endParaRPr lang="en-US" sz="2400" b="1" u="sng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 smtClean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5.7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5.9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98760" y="1828800"/>
            <a:ext cx="44905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What are the effects of anxiety and mortality </a:t>
            </a:r>
            <a:br>
              <a:rPr lang="en-US" dirty="0" smtClean="0"/>
            </a:br>
            <a:r>
              <a:rPr lang="en-US" dirty="0" smtClean="0"/>
              <a:t>salience on support for cigarette taxes?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791200" y="217714"/>
            <a:ext cx="31431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How many main effects?</a:t>
            </a:r>
            <a:endParaRPr lang="en-US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80846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Factorial Matrix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3676167"/>
              </p:ext>
            </p:extLst>
          </p:nvPr>
        </p:nvGraphicFramePr>
        <p:xfrm>
          <a:off x="304800" y="1828800"/>
          <a:ext cx="8305800" cy="502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88988"/>
                <a:gridCol w="1333332"/>
                <a:gridCol w="1661160"/>
                <a:gridCol w="1661160"/>
                <a:gridCol w="1661160"/>
              </a:tblGrid>
              <a:tr h="707136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1" u="sng" dirty="0" smtClean="0"/>
                        <a:t>Anxiety</a:t>
                      </a:r>
                      <a:endParaRPr lang="en-US" sz="2400" b="1" u="sng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u="sng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07136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Low</a:t>
                      </a:r>
                      <a:endParaRPr lang="en-US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High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 smtClean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2664"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b="1" u="sng" dirty="0" smtClean="0"/>
                        <a:t>Mortality</a:t>
                      </a:r>
                      <a:br>
                        <a:rPr lang="en-US" sz="2400" b="1" u="sng" dirty="0" smtClean="0"/>
                      </a:br>
                      <a:r>
                        <a:rPr lang="en-US" sz="2400" b="1" u="sng" dirty="0" smtClean="0"/>
                        <a:t>Salience</a:t>
                      </a:r>
                      <a:endParaRPr lang="en-US" sz="2400" b="1" u="sng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Absent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7.7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5.9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6.8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2664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Present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7.7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5.9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6.8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algn="ctr"/>
                      <a:endParaRPr lang="en-US" sz="2400" b="1" u="sng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 smtClean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7.7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5.9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98760" y="1828800"/>
            <a:ext cx="44905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What are the effects of anxiety and mortality </a:t>
            </a:r>
            <a:br>
              <a:rPr lang="en-US" dirty="0" smtClean="0"/>
            </a:br>
            <a:r>
              <a:rPr lang="en-US" dirty="0" smtClean="0"/>
              <a:t>salience on support for cigarette taxes?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791200" y="217714"/>
            <a:ext cx="31431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How many main effects?</a:t>
            </a:r>
            <a:endParaRPr lang="en-US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12922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378952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What is a factorial design?</a:t>
            </a:r>
          </a:p>
          <a:p>
            <a:r>
              <a:rPr lang="en-US" dirty="0" smtClean="0"/>
              <a:t>What is a main effect?</a:t>
            </a:r>
          </a:p>
          <a:p>
            <a:r>
              <a:rPr lang="en-US" dirty="0" smtClean="0"/>
              <a:t>How can one determine the number of factors, levels, conditions, and main effects present in a study?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Reminder</a:t>
            </a:r>
          </a:p>
          <a:p>
            <a:pPr lvl="1"/>
            <a:r>
              <a:rPr lang="en-US" dirty="0" smtClean="0"/>
              <a:t>Make </a:t>
            </a:r>
            <a:r>
              <a:rPr lang="en-US" dirty="0" smtClean="0"/>
              <a:t>sure to keep up on the </a:t>
            </a:r>
            <a:r>
              <a:rPr lang="en-US" dirty="0" smtClean="0"/>
              <a:t>readings</a:t>
            </a:r>
          </a:p>
          <a:p>
            <a:pPr lvl="1"/>
            <a:r>
              <a:rPr lang="en-US" dirty="0" smtClean="0"/>
              <a:t>Get going on Paper 2 ASAP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1643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Factorial Matrix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9137228"/>
              </p:ext>
            </p:extLst>
          </p:nvPr>
        </p:nvGraphicFramePr>
        <p:xfrm>
          <a:off x="304800" y="1828800"/>
          <a:ext cx="8305800" cy="502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88988"/>
                <a:gridCol w="1333332"/>
                <a:gridCol w="1661160"/>
                <a:gridCol w="1661160"/>
                <a:gridCol w="1661160"/>
              </a:tblGrid>
              <a:tr h="707136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1" u="sng" dirty="0" smtClean="0"/>
                        <a:t>Anxiety</a:t>
                      </a:r>
                      <a:endParaRPr lang="en-US" sz="2400" b="1" u="sng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u="sng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07136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Low</a:t>
                      </a:r>
                      <a:endParaRPr lang="en-US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High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 smtClean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2664"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b="1" u="sng" dirty="0" smtClean="0"/>
                        <a:t>Mortality</a:t>
                      </a:r>
                      <a:br>
                        <a:rPr lang="en-US" sz="2400" b="1" u="sng" dirty="0" smtClean="0"/>
                      </a:br>
                      <a:r>
                        <a:rPr lang="en-US" sz="2400" b="1" u="sng" dirty="0" smtClean="0"/>
                        <a:t>Salience</a:t>
                      </a:r>
                      <a:endParaRPr lang="en-US" sz="2400" b="1" u="sng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Absent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7.7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7.7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7.7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2664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Present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5.9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5.9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5.9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algn="ctr"/>
                      <a:endParaRPr lang="en-US" sz="2400" b="1" u="sng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 smtClean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6.8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6.8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98760" y="1828800"/>
            <a:ext cx="44905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What are the effects of anxiety and mortality </a:t>
            </a:r>
            <a:br>
              <a:rPr lang="en-US" dirty="0" smtClean="0"/>
            </a:br>
            <a:r>
              <a:rPr lang="en-US" dirty="0" smtClean="0"/>
              <a:t>salience on support for cigarette taxes?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791200" y="217714"/>
            <a:ext cx="31431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How many main effects?</a:t>
            </a:r>
            <a:endParaRPr lang="en-US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63052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Factorial Matrix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3696004"/>
              </p:ext>
            </p:extLst>
          </p:nvPr>
        </p:nvGraphicFramePr>
        <p:xfrm>
          <a:off x="304800" y="1828800"/>
          <a:ext cx="8305800" cy="502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88988"/>
                <a:gridCol w="1333332"/>
                <a:gridCol w="1661160"/>
                <a:gridCol w="1661160"/>
                <a:gridCol w="1661160"/>
              </a:tblGrid>
              <a:tr h="707136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1" u="sng" dirty="0" smtClean="0"/>
                        <a:t>Anxiety</a:t>
                      </a:r>
                      <a:endParaRPr lang="en-US" sz="2400" b="1" u="sng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u="sng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07136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Low</a:t>
                      </a:r>
                      <a:endParaRPr lang="en-US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High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 smtClean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2664"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b="1" u="sng" dirty="0" smtClean="0"/>
                        <a:t>Mortality</a:t>
                      </a:r>
                      <a:br>
                        <a:rPr lang="en-US" sz="2400" b="1" u="sng" dirty="0" smtClean="0"/>
                      </a:br>
                      <a:r>
                        <a:rPr lang="en-US" sz="2400" b="1" u="sng" dirty="0" smtClean="0"/>
                        <a:t>Salience</a:t>
                      </a:r>
                      <a:endParaRPr lang="en-US" sz="2400" b="1" u="sng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Absent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5.0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3.0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4.0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2664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Present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8.0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4.0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6.0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algn="ctr"/>
                      <a:endParaRPr lang="en-US" sz="2400" b="1" u="sng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 smtClean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6.5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3.5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98760" y="1828800"/>
            <a:ext cx="44905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What are the effects of anxiety and mortality </a:t>
            </a:r>
            <a:br>
              <a:rPr lang="en-US" dirty="0" smtClean="0"/>
            </a:br>
            <a:r>
              <a:rPr lang="en-US" dirty="0" smtClean="0"/>
              <a:t>salience on support for cigarette taxes?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791200" y="217714"/>
            <a:ext cx="31431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How many main effects?</a:t>
            </a:r>
            <a:endParaRPr lang="en-US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20698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Factor vs. Level</a:t>
            </a:r>
          </a:p>
          <a:p>
            <a:pPr lvl="1"/>
            <a:r>
              <a:rPr lang="en-US" dirty="0" smtClean="0"/>
              <a:t>Single-factor designs (previous)</a:t>
            </a:r>
            <a:endParaRPr lang="en-US" dirty="0"/>
          </a:p>
          <a:p>
            <a:pPr lvl="2"/>
            <a:r>
              <a:rPr lang="en-US" dirty="0"/>
              <a:t>Single-factor, two-level </a:t>
            </a:r>
            <a:r>
              <a:rPr lang="en-US" dirty="0" smtClean="0"/>
              <a:t>design</a:t>
            </a:r>
            <a:endParaRPr lang="en-US" dirty="0"/>
          </a:p>
          <a:p>
            <a:pPr lvl="2"/>
            <a:r>
              <a:rPr lang="en-US" dirty="0"/>
              <a:t>Single-factor, multi-level </a:t>
            </a:r>
            <a:r>
              <a:rPr lang="en-US" dirty="0" smtClean="0"/>
              <a:t>design</a:t>
            </a:r>
            <a:endParaRPr lang="en-US" dirty="0"/>
          </a:p>
          <a:p>
            <a:pPr lvl="1"/>
            <a:r>
              <a:rPr lang="en-US" dirty="0" smtClean="0"/>
              <a:t>Factorial designs (today, next lecture, and Paper 2)</a:t>
            </a:r>
          </a:p>
          <a:p>
            <a:pPr lvl="2"/>
            <a:r>
              <a:rPr lang="en-US" dirty="0" smtClean="0"/>
              <a:t>Two-factor design</a:t>
            </a:r>
          </a:p>
          <a:p>
            <a:pPr lvl="2"/>
            <a:r>
              <a:rPr lang="en-US" dirty="0" smtClean="0"/>
              <a:t>Multi-factor design</a:t>
            </a:r>
          </a:p>
          <a:p>
            <a:r>
              <a:rPr lang="en-US" dirty="0" smtClean="0"/>
              <a:t>Factor = categorical independent variable</a:t>
            </a:r>
          </a:p>
          <a:p>
            <a:r>
              <a:rPr lang="en-US" dirty="0" smtClean="0"/>
              <a:t>Level = category within a factor</a:t>
            </a:r>
          </a:p>
          <a:p>
            <a:r>
              <a:rPr lang="en-US" dirty="0" smtClean="0"/>
              <a:t>Condition = experimental group or cell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82315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Factorial Matrix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7432100"/>
              </p:ext>
            </p:extLst>
          </p:nvPr>
        </p:nvGraphicFramePr>
        <p:xfrm>
          <a:off x="2514600" y="1828800"/>
          <a:ext cx="4152900" cy="29169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76450"/>
                <a:gridCol w="2076450"/>
              </a:tblGrid>
              <a:tr h="707136"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1" u="sng" dirty="0" smtClean="0"/>
                        <a:t>Factor 1</a:t>
                      </a:r>
                      <a:endParaRPr lang="en-US" sz="2400" b="1" u="sng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07136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Level</a:t>
                      </a:r>
                      <a:r>
                        <a:rPr lang="en-US" sz="2400" baseline="0" dirty="0" smtClean="0"/>
                        <a:t> 1</a:t>
                      </a:r>
                      <a:endParaRPr lang="en-US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Level</a:t>
                      </a:r>
                      <a:r>
                        <a:rPr lang="en-US" sz="2400" baseline="0" dirty="0" smtClean="0"/>
                        <a:t> 2</a:t>
                      </a:r>
                      <a:endParaRPr lang="en-US" sz="2400" dirty="0" smtClean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2664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91004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Factorial Matrix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2231271"/>
              </p:ext>
            </p:extLst>
          </p:nvPr>
        </p:nvGraphicFramePr>
        <p:xfrm>
          <a:off x="2514600" y="1828800"/>
          <a:ext cx="4152900" cy="29169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76450"/>
                <a:gridCol w="2076450"/>
              </a:tblGrid>
              <a:tr h="707136"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1" u="sng" dirty="0" smtClean="0"/>
                        <a:t>Anxiety</a:t>
                      </a:r>
                      <a:endParaRPr lang="en-US" sz="2400" b="1" u="sng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07136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Low</a:t>
                      </a:r>
                      <a:endParaRPr lang="en-US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High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2664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57818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Factorial Matrix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0452163"/>
              </p:ext>
            </p:extLst>
          </p:nvPr>
        </p:nvGraphicFramePr>
        <p:xfrm>
          <a:off x="2514600" y="1828800"/>
          <a:ext cx="4152900" cy="29169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76450"/>
                <a:gridCol w="2076450"/>
              </a:tblGrid>
              <a:tr h="707136"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1" u="sng" dirty="0" smtClean="0"/>
                        <a:t>Anxiety</a:t>
                      </a:r>
                      <a:endParaRPr lang="en-US" sz="2400" b="1" u="sng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07136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Low</a:t>
                      </a:r>
                      <a:endParaRPr lang="en-US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High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266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4.3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8.2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12648" y="5638800"/>
            <a:ext cx="782329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What is the effect of anxiety (independent variable) </a:t>
            </a:r>
            <a:br>
              <a:rPr lang="en-US" sz="2800" dirty="0" smtClean="0"/>
            </a:br>
            <a:r>
              <a:rPr lang="en-US" sz="2800" dirty="0" smtClean="0"/>
              <a:t>upon math test performance (dependent variable)?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686973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Factorial Matrix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028035"/>
              </p:ext>
            </p:extLst>
          </p:nvPr>
        </p:nvGraphicFramePr>
        <p:xfrm>
          <a:off x="304800" y="1828800"/>
          <a:ext cx="8305800" cy="45354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86235"/>
                <a:gridCol w="1666665"/>
                <a:gridCol w="2076450"/>
                <a:gridCol w="2076450"/>
              </a:tblGrid>
              <a:tr h="707136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1" u="sng" dirty="0" smtClean="0"/>
                        <a:t>Factor 1</a:t>
                      </a:r>
                      <a:endParaRPr lang="en-US" sz="2400" b="1" u="sng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07136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Level</a:t>
                      </a:r>
                      <a:r>
                        <a:rPr lang="en-US" sz="2400" baseline="0" dirty="0" smtClean="0"/>
                        <a:t> 1 of Factor 1</a:t>
                      </a:r>
                      <a:endParaRPr lang="en-US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Level</a:t>
                      </a:r>
                      <a:r>
                        <a:rPr lang="en-US" sz="2400" baseline="0" dirty="0" smtClean="0"/>
                        <a:t> 2 of Factor 1</a:t>
                      </a:r>
                      <a:endParaRPr lang="en-US" sz="2400" dirty="0" smtClean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2664">
                <a:tc rowSpan="2">
                  <a:txBody>
                    <a:bodyPr/>
                    <a:lstStyle/>
                    <a:p>
                      <a:pPr algn="ctr"/>
                      <a:endParaRPr lang="en-US" sz="2400" b="1" u="sng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 smtClean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2664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 smtClean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55017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Factorial Matrix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8301619"/>
              </p:ext>
            </p:extLst>
          </p:nvPr>
        </p:nvGraphicFramePr>
        <p:xfrm>
          <a:off x="304800" y="1828800"/>
          <a:ext cx="8305800" cy="45354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86235"/>
                <a:gridCol w="1666665"/>
                <a:gridCol w="2076450"/>
                <a:gridCol w="2076450"/>
              </a:tblGrid>
              <a:tr h="707136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1" u="sng" dirty="0" smtClean="0"/>
                        <a:t>Factor 1</a:t>
                      </a:r>
                      <a:endParaRPr lang="en-US" sz="2400" b="1" u="sng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07136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Level</a:t>
                      </a:r>
                      <a:r>
                        <a:rPr lang="en-US" sz="2400" baseline="0" dirty="0" smtClean="0"/>
                        <a:t> 1 of Factor 1</a:t>
                      </a:r>
                      <a:endParaRPr lang="en-US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Level</a:t>
                      </a:r>
                      <a:r>
                        <a:rPr lang="en-US" sz="2400" baseline="0" dirty="0" smtClean="0"/>
                        <a:t> 2 of Factor 1</a:t>
                      </a:r>
                      <a:endParaRPr lang="en-US" sz="2400" dirty="0" smtClean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2664"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b="1" u="sng" dirty="0" smtClean="0"/>
                        <a:t>Factor 2</a:t>
                      </a:r>
                      <a:endParaRPr lang="en-US" sz="2400" b="1" u="sng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Level</a:t>
                      </a:r>
                      <a:r>
                        <a:rPr lang="en-US" sz="2400" baseline="0" dirty="0" smtClean="0"/>
                        <a:t> 1 of Factor 2</a:t>
                      </a:r>
                      <a:endParaRPr lang="en-US" sz="2400" dirty="0" smtClean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2664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Level</a:t>
                      </a:r>
                      <a:r>
                        <a:rPr lang="en-US" sz="2400" baseline="0" dirty="0" smtClean="0"/>
                        <a:t> 2 of Factor 2</a:t>
                      </a:r>
                      <a:endParaRPr lang="en-US" sz="2400" dirty="0" smtClean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05979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Factorial Matrix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2032112"/>
              </p:ext>
            </p:extLst>
          </p:nvPr>
        </p:nvGraphicFramePr>
        <p:xfrm>
          <a:off x="304800" y="1828800"/>
          <a:ext cx="8305800" cy="45354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86235"/>
                <a:gridCol w="1666665"/>
                <a:gridCol w="2076450"/>
                <a:gridCol w="2076450"/>
              </a:tblGrid>
              <a:tr h="707136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1" u="sng" dirty="0" smtClean="0"/>
                        <a:t>Factor 1</a:t>
                      </a:r>
                      <a:endParaRPr lang="en-US" sz="2400" b="1" u="sng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07136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Level</a:t>
                      </a:r>
                      <a:r>
                        <a:rPr lang="en-US" sz="2400" baseline="0" dirty="0" smtClean="0"/>
                        <a:t> 1 of Factor 1</a:t>
                      </a:r>
                      <a:endParaRPr lang="en-US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Level</a:t>
                      </a:r>
                      <a:r>
                        <a:rPr lang="en-US" sz="2400" baseline="0" dirty="0" smtClean="0"/>
                        <a:t> 2 of Factor 1</a:t>
                      </a:r>
                      <a:endParaRPr lang="en-US" sz="2400" dirty="0" smtClean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2664"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b="1" u="sng" dirty="0" smtClean="0"/>
                        <a:t>Factor 2</a:t>
                      </a:r>
                      <a:endParaRPr lang="en-US" sz="2400" b="1" u="sng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Level</a:t>
                      </a:r>
                      <a:r>
                        <a:rPr lang="en-US" sz="2400" baseline="0" dirty="0" smtClean="0"/>
                        <a:t> 1 of Factor 2</a:t>
                      </a:r>
                      <a:endParaRPr lang="en-US" sz="2400" dirty="0" smtClean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Condition A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Condition B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2664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Level</a:t>
                      </a:r>
                      <a:r>
                        <a:rPr lang="en-US" sz="2400" baseline="0" dirty="0" smtClean="0"/>
                        <a:t> 2 of Factor 2</a:t>
                      </a:r>
                      <a:endParaRPr lang="en-US" sz="2400" dirty="0" smtClean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Condition C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Condition</a:t>
                      </a:r>
                      <a:r>
                        <a:rPr lang="en-US" sz="2400" baseline="0" dirty="0" smtClean="0"/>
                        <a:t> D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07911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1949</TotalTime>
  <Words>569</Words>
  <Application>Microsoft Office PowerPoint</Application>
  <PresentationFormat>On-screen Show (4:3)</PresentationFormat>
  <Paragraphs>235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Calibri</vt:lpstr>
      <vt:lpstr>Tw Cen MT</vt:lpstr>
      <vt:lpstr>Wingdings</vt:lpstr>
      <vt:lpstr>Wingdings 2</vt:lpstr>
      <vt:lpstr>Median</vt:lpstr>
      <vt:lpstr>Experiments: Part 4 Main Effects</vt:lpstr>
      <vt:lpstr>Overview</vt:lpstr>
      <vt:lpstr>Review</vt:lpstr>
      <vt:lpstr>Factorial Matrix</vt:lpstr>
      <vt:lpstr>Factorial Matrix</vt:lpstr>
      <vt:lpstr>Factorial Matrix</vt:lpstr>
      <vt:lpstr>Factorial Matrix</vt:lpstr>
      <vt:lpstr>Factorial Matrix</vt:lpstr>
      <vt:lpstr>Factorial Matrix</vt:lpstr>
      <vt:lpstr>Factorial Matrix</vt:lpstr>
      <vt:lpstr>Factorial Matrix</vt:lpstr>
      <vt:lpstr>Factorial Matrix</vt:lpstr>
      <vt:lpstr>Factorial Matrix</vt:lpstr>
      <vt:lpstr>Notation</vt:lpstr>
      <vt:lpstr>Main Effects</vt:lpstr>
      <vt:lpstr>Factorial Matrix</vt:lpstr>
      <vt:lpstr>Factorial Matrix</vt:lpstr>
      <vt:lpstr>Factorial Matrix</vt:lpstr>
      <vt:lpstr>Factorial Matrix</vt:lpstr>
      <vt:lpstr>Factorial Matrix</vt:lpstr>
      <vt:lpstr>Factorial Matrix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 3130: Experimental Psychology</dc:title>
  <dc:creator>Mike Hoerger</dc:creator>
  <cp:lastModifiedBy>Michael Hoerger</cp:lastModifiedBy>
  <cp:revision>172</cp:revision>
  <cp:lastPrinted>2015-08-27T00:11:45Z</cp:lastPrinted>
  <dcterms:created xsi:type="dcterms:W3CDTF">2015-08-26T19:50:04Z</dcterms:created>
  <dcterms:modified xsi:type="dcterms:W3CDTF">2018-03-30T20:01:16Z</dcterms:modified>
</cp:coreProperties>
</file>