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71" r:id="rId13"/>
    <p:sldId id="270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mike.com/calculators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Cohen’s 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Calculator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www.psychmike.com/calculators.php</a:t>
            </a:r>
            <a:endParaRPr lang="en-US" dirty="0" smtClean="0"/>
          </a:p>
          <a:p>
            <a:pPr lvl="1"/>
            <a:r>
              <a:rPr lang="en-US" dirty="0" smtClean="0"/>
              <a:t>Usually use the first formula, requires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SD</a:t>
            </a:r>
            <a:r>
              <a:rPr lang="en-US" dirty="0" smtClean="0"/>
              <a:t>, and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Can calculate by hand with a simple formula, but it doesn’t account for differences in sample size across conditions, so less accurate</a:t>
            </a:r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 = 		</a:t>
            </a:r>
            <a:r>
              <a:rPr lang="en-US" dirty="0"/>
              <a:t>= (Mean difference) / standard </a:t>
            </a:r>
            <a:r>
              <a:rPr lang="en-US" dirty="0" smtClean="0"/>
              <a:t>deviation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i="1" dirty="0" smtClean="0"/>
              <a:t>s</a:t>
            </a:r>
            <a:r>
              <a:rPr lang="en-US" dirty="0" smtClean="0"/>
              <a:t> = average standard deviation across groups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66797"/>
              </p:ext>
            </p:extLst>
          </p:nvPr>
        </p:nvGraphicFramePr>
        <p:xfrm>
          <a:off x="1937658" y="4337956"/>
          <a:ext cx="1352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748975" imgH="393529" progId="Equation.3">
                  <p:embed/>
                </p:oleObj>
              </mc:Choice>
              <mc:Fallback>
                <p:oleObj name="Equation" r:id="rId4" imgW="748975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658" y="4337956"/>
                        <a:ext cx="13525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9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Example: Does </a:t>
            </a:r>
            <a:r>
              <a:rPr lang="en-US" dirty="0"/>
              <a:t>athletic involvement improve physical health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38600"/>
            <a:ext cx="8153400" cy="259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= 6.47</a:t>
            </a:r>
          </a:p>
          <a:p>
            <a:pPr marL="0" indent="0"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= 6.75</a:t>
            </a:r>
          </a:p>
          <a:p>
            <a:pPr marL="0" indent="0">
              <a:buNone/>
            </a:pPr>
            <a:r>
              <a:rPr lang="en-US" i="1" dirty="0"/>
              <a:t>s</a:t>
            </a:r>
            <a:r>
              <a:rPr lang="en-US" dirty="0"/>
              <a:t> = (1.87+1.94) / 2 = 1.91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d</a:t>
            </a:r>
            <a:r>
              <a:rPr lang="en-US" dirty="0"/>
              <a:t> = (6.47 – 6.75) / 1.91 = </a:t>
            </a:r>
            <a:r>
              <a:rPr lang="en-US" dirty="0" smtClean="0"/>
              <a:t>-0.28 </a:t>
            </a:r>
            <a:r>
              <a:rPr lang="en-US" dirty="0"/>
              <a:t>/ 1.91 = </a:t>
            </a:r>
            <a:r>
              <a:rPr lang="en-US" dirty="0" smtClean="0"/>
              <a:t>-0.15 = 0.15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weak effect!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79684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693229" y="5774871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69479" y="6096000"/>
            <a:ext cx="2156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+/- sign is arbitrary, so </a:t>
            </a:r>
            <a:br>
              <a:rPr lang="en-US" sz="1600" dirty="0" smtClean="0"/>
            </a:br>
            <a:r>
              <a:rPr lang="en-US" sz="1600" dirty="0" smtClean="0"/>
              <a:t>usually just dropped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89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124200"/>
            <a:ext cx="8766048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2014 article in </a:t>
            </a:r>
            <a:r>
              <a:rPr lang="en-US" i="1" dirty="0" smtClean="0"/>
              <a:t>Lancet </a:t>
            </a:r>
            <a:r>
              <a:rPr lang="en-US" dirty="0" smtClean="0"/>
              <a:t>(impact factor: 45.2)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Take-home from the abstract: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579"/>
            <a:ext cx="9144000" cy="1630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160152"/>
            <a:ext cx="9144001" cy="47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0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7E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459326" cy="507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029200"/>
            <a:ext cx="7459327" cy="1869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9326" y="560698"/>
            <a:ext cx="1052255" cy="4544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4795"/>
          <a:stretch/>
        </p:blipFill>
        <p:spPr>
          <a:xfrm>
            <a:off x="7459325" y="5105400"/>
            <a:ext cx="1151275" cy="189215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543800" y="2514600"/>
            <a:ext cx="685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" y="1447800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" y="2481942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29391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46917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" y="6520542"/>
            <a:ext cx="8435381" cy="337458"/>
          </a:xfrm>
          <a:prstGeom prst="rect">
            <a:avLst/>
          </a:prstGeom>
          <a:solidFill>
            <a:srgbClr val="FFFF00">
              <a:alpha val="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Between-group design required when it is impossible or impractical to put participants through more than one condition</a:t>
            </a:r>
          </a:p>
          <a:p>
            <a:r>
              <a:rPr lang="en-US" dirty="0" smtClean="0"/>
              <a:t>Within-subject design is more powerful</a:t>
            </a:r>
          </a:p>
          <a:p>
            <a:pPr lvl="1"/>
            <a:r>
              <a:rPr lang="en-US" dirty="0" smtClean="0"/>
              <a:t>More likely to get significant </a:t>
            </a:r>
            <a:r>
              <a:rPr lang="en-US" i="1" dirty="0" smtClean="0"/>
              <a:t>p</a:t>
            </a:r>
            <a:r>
              <a:rPr lang="en-US" dirty="0" smtClean="0"/>
              <a:t>-value and bigger effect sizes. Why? It allows each participant to serve as their own control, canceling out a lot of cross-participant variability</a:t>
            </a:r>
          </a:p>
          <a:p>
            <a:pPr lvl="1"/>
            <a:r>
              <a:rPr lang="en-US" dirty="0" smtClean="0"/>
              <a:t>Between-group design requires more people</a:t>
            </a:r>
          </a:p>
          <a:p>
            <a:r>
              <a:rPr lang="en-US" dirty="0" smtClean="0"/>
              <a:t>Within-subject design is prone to ordering effects (order of conditions can effect results), such as progressive effects, or carryover effects</a:t>
            </a:r>
          </a:p>
          <a:p>
            <a:pPr lvl="1"/>
            <a:r>
              <a:rPr lang="en-US" dirty="0" smtClean="0"/>
              <a:t>Solution: Counterbalancing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3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experiments differ from observational studies?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three main variables we need to consider in experimental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similarities and differences between between-group and within-subject experiments?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Study where a researcher systematically manipulates one variable in order to examine its effect(s) on one or more other variables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Two components</a:t>
            </a:r>
            <a:r>
              <a:rPr lang="en-US" dirty="0" smtClean="0">
                <a:solidFill>
                  <a:srgbClr val="C00000"/>
                </a:solidFill>
              </a:rPr>
              <a:t> (2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-most important point of this course)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Includes two or more groups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Participants are randomly assigned by the researcher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Random = Equal odds of being in any particular group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with GAD randomly assigned to three treatments so the researchers can examine which one best reduces </a:t>
            </a:r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assigned to a “mortality salience” or control condition so the research can examine the impact on “war support”</a:t>
            </a:r>
          </a:p>
        </p:txBody>
      </p:sp>
    </p:spTree>
    <p:extLst>
      <p:ext uri="{BB962C8B-B14F-4D97-AF65-F5344CB8AC3E}">
        <p14:creationId xmlns:p14="http://schemas.microsoft.com/office/powerpoint/2010/main" val="291633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ndependent Variable</a:t>
            </a:r>
          </a:p>
          <a:p>
            <a:pPr lvl="1"/>
            <a:r>
              <a:rPr lang="en-US" dirty="0" smtClean="0"/>
              <a:t>Manipulated by the researcher</a:t>
            </a:r>
          </a:p>
          <a:p>
            <a:pPr lvl="1"/>
            <a:r>
              <a:rPr lang="en-US" dirty="0" smtClean="0"/>
              <a:t>Typically categorical</a:t>
            </a:r>
          </a:p>
          <a:p>
            <a:pPr lvl="1"/>
            <a:r>
              <a:rPr lang="en-US" dirty="0" smtClean="0"/>
              <a:t>Also called a “factor” that has “levels”</a:t>
            </a:r>
          </a:p>
          <a:p>
            <a:pPr lvl="2"/>
            <a:r>
              <a:rPr lang="en-US" dirty="0" smtClean="0"/>
              <a:t>Factor = Type of anxiety treatment</a:t>
            </a:r>
          </a:p>
          <a:p>
            <a:pPr lvl="2"/>
            <a:r>
              <a:rPr lang="en-US" dirty="0" smtClean="0"/>
              <a:t>Level = CBT (or Psychodynamic or Control)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ependent Variable</a:t>
            </a:r>
          </a:p>
          <a:p>
            <a:pPr lvl="1"/>
            <a:r>
              <a:rPr lang="en-US" dirty="0" smtClean="0"/>
              <a:t>Outcome variable that is presumably influenced by (depends on the effects of) the independent variable</a:t>
            </a:r>
          </a:p>
          <a:p>
            <a:pPr lvl="1"/>
            <a:r>
              <a:rPr lang="en-US" dirty="0" smtClean="0"/>
              <a:t>Behavior frequencies, mood, attitudes, symptoms</a:t>
            </a:r>
          </a:p>
          <a:p>
            <a:pPr lvl="1"/>
            <a:r>
              <a:rPr lang="en-US" dirty="0" smtClean="0"/>
              <a:t>Typically continuous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6668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2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Confounds (extraneous variables, 3</a:t>
            </a:r>
            <a:r>
              <a:rPr lang="en-US" baseline="30000" dirty="0" smtClean="0"/>
              <a:t>rd</a:t>
            </a:r>
            <a:r>
              <a:rPr lang="en-US" dirty="0" smtClean="0"/>
              <a:t> variables)</a:t>
            </a:r>
          </a:p>
          <a:p>
            <a:pPr lvl="1"/>
            <a:r>
              <a:rPr lang="en-US" dirty="0" smtClean="0"/>
              <a:t>Happens when unwanted differences (age, gender, researchers, environments, etc.) across experimental conditions</a:t>
            </a:r>
          </a:p>
          <a:p>
            <a:pPr lvl="1"/>
            <a:r>
              <a:rPr lang="en-US" dirty="0" smtClean="0"/>
              <a:t>Plan: Think of potential confounds up front</a:t>
            </a:r>
            <a:endParaRPr lang="en-US" dirty="0"/>
          </a:p>
          <a:p>
            <a:pPr lvl="2"/>
            <a:r>
              <a:rPr lang="en-US" dirty="0" smtClean="0"/>
              <a:t>Control for them methodologically</a:t>
            </a:r>
          </a:p>
          <a:p>
            <a:pPr lvl="2"/>
            <a:r>
              <a:rPr lang="en-US" dirty="0" smtClean="0"/>
              <a:t>Measure them to examine whether they have an effect</a:t>
            </a:r>
          </a:p>
          <a:p>
            <a:pPr lvl="2"/>
            <a:r>
              <a:rPr lang="en-US" dirty="0" smtClean="0"/>
              <a:t>Control for them statistically</a:t>
            </a:r>
          </a:p>
        </p:txBody>
      </p:sp>
    </p:spTree>
    <p:extLst>
      <p:ext uri="{BB962C8B-B14F-4D97-AF65-F5344CB8AC3E}">
        <p14:creationId xmlns:p14="http://schemas.microsoft.com/office/powerpoint/2010/main" val="4084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basic designs</a:t>
            </a:r>
          </a:p>
          <a:p>
            <a:pPr lvl="1"/>
            <a:r>
              <a:rPr lang="en-US" dirty="0" smtClean="0"/>
              <a:t>Between-group design</a:t>
            </a:r>
          </a:p>
          <a:p>
            <a:pPr lvl="2"/>
            <a:r>
              <a:rPr lang="en-US" dirty="0" smtClean="0"/>
              <a:t>Also called a “between-subjects design,” or “randomized controlled trial” (if clinically focused)</a:t>
            </a:r>
          </a:p>
          <a:p>
            <a:pPr lvl="1"/>
            <a:r>
              <a:rPr lang="en-US" dirty="0" smtClean="0"/>
              <a:t>Within-subject design</a:t>
            </a:r>
          </a:p>
          <a:p>
            <a:pPr lvl="2"/>
            <a:r>
              <a:rPr lang="en-US" dirty="0" smtClean="0"/>
              <a:t>Also called a “repeated-measures design”</a:t>
            </a:r>
          </a:p>
        </p:txBody>
      </p:sp>
    </p:spTree>
    <p:extLst>
      <p:ext uri="{BB962C8B-B14F-4D97-AF65-F5344CB8AC3E}">
        <p14:creationId xmlns:p14="http://schemas.microsoft.com/office/powerpoint/2010/main" val="252514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Between-group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IV: Type of group</a:t>
            </a:r>
          </a:p>
          <a:p>
            <a:r>
              <a:rPr lang="en-US" dirty="0" smtClean="0"/>
              <a:t>Randomization: Different people randomized to different groups</a:t>
            </a:r>
          </a:p>
          <a:p>
            <a:r>
              <a:rPr lang="en-US" dirty="0" smtClean="0"/>
              <a:t>DV: Usually a continuous </a:t>
            </a:r>
            <a:br>
              <a:rPr lang="en-US" dirty="0" smtClean="0"/>
            </a:br>
            <a:r>
              <a:rPr lang="en-US" dirty="0" smtClean="0"/>
              <a:t>variable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30087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22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Within-subject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IV: Type of group</a:t>
            </a:r>
          </a:p>
          <a:p>
            <a:r>
              <a:rPr lang="en-US" dirty="0" smtClean="0"/>
              <a:t>Randomization: Each participant goes through more than one group, with order randomly assigned</a:t>
            </a:r>
          </a:p>
          <a:p>
            <a:r>
              <a:rPr lang="en-US" dirty="0" smtClean="0"/>
              <a:t>DV: Usually a continuous variable, assessed repeatedly over time</a:t>
            </a:r>
          </a:p>
          <a:p>
            <a:r>
              <a:rPr lang="en-US" dirty="0" smtClean="0"/>
              <a:t>Example: Participants go through more than one experimental condition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9"/>
          <a:stretch/>
        </p:blipFill>
        <p:spPr bwMode="auto">
          <a:xfrm>
            <a:off x="990600" y="5565321"/>
            <a:ext cx="6737624" cy="8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4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Uses the same type of analyses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-values obtained from </a:t>
            </a:r>
            <a:r>
              <a:rPr lang="en-US" i="1" dirty="0" smtClean="0"/>
              <a:t>t</a:t>
            </a:r>
            <a:r>
              <a:rPr lang="en-US" dirty="0" smtClean="0"/>
              <a:t>-tests (if two conditions) or </a:t>
            </a:r>
            <a:br>
              <a:rPr lang="en-US" dirty="0" smtClean="0"/>
            </a:br>
            <a:r>
              <a:rPr lang="en-US" i="1" dirty="0" smtClean="0"/>
              <a:t>F</a:t>
            </a:r>
            <a:r>
              <a:rPr lang="en-US" dirty="0" smtClean="0"/>
              <a:t>-tests/ANOVA (if more than two conditions)</a:t>
            </a:r>
          </a:p>
          <a:p>
            <a:pPr lvl="2"/>
            <a:r>
              <a:rPr lang="en-US" dirty="0" smtClean="0"/>
              <a:t>Is the result statistically significant, reliable, trustworthy?</a:t>
            </a:r>
          </a:p>
          <a:p>
            <a:pPr lvl="1"/>
            <a:r>
              <a:rPr lang="en-US" dirty="0" smtClean="0"/>
              <a:t>Cohen’s </a:t>
            </a:r>
            <a:r>
              <a:rPr lang="en-US" i="1" dirty="0" smtClean="0"/>
              <a:t>d</a:t>
            </a:r>
            <a:r>
              <a:rPr lang="en-US" dirty="0" smtClean="0"/>
              <a:t> used to compute effect size</a:t>
            </a:r>
          </a:p>
          <a:p>
            <a:pPr lvl="2"/>
            <a:r>
              <a:rPr lang="en-US" dirty="0" smtClean="0"/>
              <a:t>Tells the number of standard deviations by which two groups differ (kind of like </a:t>
            </a:r>
            <a:r>
              <a:rPr lang="en-US" i="1" dirty="0" smtClean="0"/>
              <a:t>r</a:t>
            </a:r>
            <a:r>
              <a:rPr lang="en-US" dirty="0" smtClean="0"/>
              <a:t> but on a scale from </a:t>
            </a:r>
            <a:r>
              <a:rPr lang="en-US" dirty="0"/>
              <a:t>-</a:t>
            </a:r>
            <a:r>
              <a:rPr lang="en-US" sz="4000" b="1" baseline="-10000" dirty="0"/>
              <a:t>∞</a:t>
            </a:r>
            <a:r>
              <a:rPr lang="en-US" dirty="0"/>
              <a:t> to </a:t>
            </a:r>
            <a:r>
              <a:rPr lang="en-US" sz="4000" b="1" baseline="-10000" dirty="0"/>
              <a:t>∞</a:t>
            </a:r>
            <a:r>
              <a:rPr lang="en-US" dirty="0" smtClean="0"/>
              <a:t>)</a:t>
            </a:r>
          </a:p>
          <a:p>
            <a:pPr marL="6858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12555"/>
              </p:ext>
            </p:extLst>
          </p:nvPr>
        </p:nvGraphicFramePr>
        <p:xfrm>
          <a:off x="2225040" y="4876800"/>
          <a:ext cx="4709160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5065"/>
                <a:gridCol w="1170305"/>
                <a:gridCol w="1201420"/>
                <a:gridCol w="118237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Effect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</a:rPr>
                        <a:t>r</a:t>
                      </a:r>
                      <a:endParaRPr lang="en-US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>
                          <a:effectLst/>
                        </a:rPr>
                        <a:t>r</a:t>
                      </a:r>
                      <a:r>
                        <a:rPr lang="en-US" sz="1500" b="1" i="1" baseline="30000">
                          <a:effectLst/>
                        </a:rPr>
                        <a:t>2</a:t>
                      </a:r>
                      <a:endParaRPr lang="en-US" sz="12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</a:rPr>
                        <a:t>d</a:t>
                      </a:r>
                      <a:endParaRPr lang="en-US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Small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.1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.01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0.2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Medium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.3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.09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≥ 0.5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ysClr val="windowText" lastClr="000000"/>
                          </a:solidFill>
                          <a:effectLst/>
                        </a:rPr>
                        <a:t>Large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.5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ysClr val="windowText" lastClr="000000"/>
                          </a:solidFill>
                          <a:effectLst/>
                        </a:rPr>
                        <a:t>≥ .25</a:t>
                      </a:r>
                      <a:endParaRPr lang="en-US" sz="12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≥ 0.8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95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1891</TotalTime>
  <Words>574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Times New Roman</vt:lpstr>
      <vt:lpstr>Tw Cen MT</vt:lpstr>
      <vt:lpstr>Wingdings</vt:lpstr>
      <vt:lpstr>Wingdings 2</vt:lpstr>
      <vt:lpstr>Median</vt:lpstr>
      <vt:lpstr>Equation</vt:lpstr>
      <vt:lpstr>Experiments: Part 1</vt:lpstr>
      <vt:lpstr>Overview</vt:lpstr>
      <vt:lpstr>Background on Experiments</vt:lpstr>
      <vt:lpstr>Variables</vt:lpstr>
      <vt:lpstr>Variables</vt:lpstr>
      <vt:lpstr>Experimental Designs</vt:lpstr>
      <vt:lpstr>Between-group Design</vt:lpstr>
      <vt:lpstr>Within-subject Design</vt:lpstr>
      <vt:lpstr>Similarities</vt:lpstr>
      <vt:lpstr>Cohen’s d</vt:lpstr>
      <vt:lpstr>Calculation Example: Does athletic involvement improve physical health?</vt:lpstr>
      <vt:lpstr>PowerPoint Presentation</vt:lpstr>
      <vt:lpstr>PowerPoint Presentation</vt:lpstr>
      <vt:lpstr>Differences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149</cp:revision>
  <cp:lastPrinted>2015-08-27T00:11:45Z</cp:lastPrinted>
  <dcterms:created xsi:type="dcterms:W3CDTF">2015-08-26T19:50:04Z</dcterms:created>
  <dcterms:modified xsi:type="dcterms:W3CDTF">2018-03-05T02:27:36Z</dcterms:modified>
</cp:coreProperties>
</file>