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1"/>
  </p:handoutMasterIdLst>
  <p:sldIdLst>
    <p:sldId id="256" r:id="rId2"/>
    <p:sldId id="258" r:id="rId3"/>
    <p:sldId id="261" r:id="rId4"/>
    <p:sldId id="266" r:id="rId5"/>
    <p:sldId id="268" r:id="rId6"/>
    <p:sldId id="260" r:id="rId7"/>
    <p:sldId id="259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5/08/28/science/many-social-science-findings-not-as-strong-as-claimed-study-says.html?ref=topics" TargetMode="External"/><Relationship Id="rId2" Type="http://schemas.openxmlformats.org/officeDocument/2006/relationships/hyperlink" Target="https://en.wikipedia.org/wiki/Rind_et_al._controvers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ychmike.com/apa_torture.ph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Ethical controversies – Why do we have ethical regulations?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bodies (e.g., IRB, APA) – What do others say we should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Ethical Reasoning – What do you do?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Controversies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Historical Examples</a:t>
            </a:r>
          </a:p>
          <a:p>
            <a:pPr lvl="1"/>
            <a:r>
              <a:rPr lang="en-US" dirty="0" smtClean="0"/>
              <a:t>Tuskegee </a:t>
            </a:r>
            <a:r>
              <a:rPr lang="en-US" dirty="0"/>
              <a:t>study (see </a:t>
            </a:r>
            <a:r>
              <a:rPr lang="en-US" dirty="0" smtClean="0"/>
              <a:t>text)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err="1" smtClean="0"/>
              <a:t>MKUltra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Willowbrook</a:t>
            </a:r>
            <a:r>
              <a:rPr lang="en-US" dirty="0" smtClean="0"/>
              <a:t> study</a:t>
            </a:r>
          </a:p>
          <a:p>
            <a:r>
              <a:rPr lang="en-US" dirty="0" smtClean="0"/>
              <a:t>Recent Controversies</a:t>
            </a:r>
          </a:p>
          <a:p>
            <a:pPr lvl="1"/>
            <a:r>
              <a:rPr lang="en-US" dirty="0" smtClean="0"/>
              <a:t>Fabrication: </a:t>
            </a:r>
            <a:r>
              <a:rPr lang="en-US" dirty="0" err="1" smtClean="0"/>
              <a:t>Diederik</a:t>
            </a:r>
            <a:r>
              <a:rPr lang="en-US" dirty="0" smtClean="0"/>
              <a:t> </a:t>
            </a:r>
            <a:r>
              <a:rPr lang="en-US" dirty="0" err="1"/>
              <a:t>Stapel</a:t>
            </a:r>
            <a:r>
              <a:rPr lang="en-US" dirty="0"/>
              <a:t> (see text), </a:t>
            </a:r>
            <a:endParaRPr lang="en-US" dirty="0" smtClean="0"/>
          </a:p>
          <a:p>
            <a:pPr lvl="1"/>
            <a:r>
              <a:rPr lang="en-US" dirty="0" smtClean="0"/>
              <a:t>Interpretation: Rind et al. (1998). Psych Bulletin (see </a:t>
            </a:r>
            <a:r>
              <a:rPr lang="en-US" dirty="0" smtClean="0">
                <a:hlinkClick r:id="rId2"/>
              </a:rPr>
              <a:t>Wiki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Replicability “crisis” (see </a:t>
            </a:r>
            <a:r>
              <a:rPr lang="en-US" dirty="0" smtClean="0">
                <a:hlinkClick r:id="rId3"/>
              </a:rPr>
              <a:t>NYT coverage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ESP study (</a:t>
            </a:r>
            <a:r>
              <a:rPr lang="en-US" dirty="0" err="1" smtClean="0"/>
              <a:t>Bem</a:t>
            </a:r>
            <a:r>
              <a:rPr lang="en-US" dirty="0" smtClean="0"/>
              <a:t>, 2011, JPSP)</a:t>
            </a:r>
          </a:p>
          <a:p>
            <a:pPr lvl="2"/>
            <a:r>
              <a:rPr lang="en-US" dirty="0" smtClean="0"/>
              <a:t>P-hacking</a:t>
            </a:r>
          </a:p>
          <a:p>
            <a:pPr lvl="1"/>
            <a:r>
              <a:rPr lang="en-US" dirty="0" smtClean="0"/>
              <a:t>Torture </a:t>
            </a:r>
            <a:r>
              <a:rPr lang="en-US" dirty="0"/>
              <a:t>(see </a:t>
            </a:r>
            <a:r>
              <a:rPr lang="en-US" dirty="0">
                <a:hlinkClick r:id="rId4"/>
              </a:rPr>
              <a:t>videos</a:t>
            </a:r>
            <a:r>
              <a:rPr lang="en-US" dirty="0"/>
              <a:t>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0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333"/>
          <a:stretch/>
        </p:blipFill>
        <p:spPr>
          <a:xfrm>
            <a:off x="683155" y="152400"/>
            <a:ext cx="8003645" cy="66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1676400"/>
            <a:ext cx="3244606" cy="82296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Serve society with high standards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554684" y="2797628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32912" y="3614056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55306" y="1143000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5628" y="1382486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4953000"/>
            <a:ext cx="19812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Avoid viewing people as merely a “means to an end”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0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Review Board (IRB)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has personal experience with the IRB?</a:t>
            </a:r>
          </a:p>
          <a:p>
            <a:r>
              <a:rPr lang="en-US" dirty="0" smtClean="0"/>
              <a:t>Committee composition</a:t>
            </a:r>
          </a:p>
          <a:p>
            <a:r>
              <a:rPr lang="en-US" dirty="0" smtClean="0"/>
              <a:t>Levels of review</a:t>
            </a:r>
          </a:p>
          <a:p>
            <a:pPr lvl="1"/>
            <a:r>
              <a:rPr lang="en-US" dirty="0" smtClean="0"/>
              <a:t>Non-research</a:t>
            </a:r>
          </a:p>
          <a:p>
            <a:pPr lvl="1"/>
            <a:r>
              <a:rPr lang="en-US" dirty="0" smtClean="0"/>
              <a:t>Exempt</a:t>
            </a:r>
          </a:p>
          <a:p>
            <a:pPr lvl="1"/>
            <a:r>
              <a:rPr lang="en-US" dirty="0" smtClean="0"/>
              <a:t>Expedited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ull-board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1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Review Board (IRB)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Consent Form + Process</a:t>
            </a:r>
          </a:p>
          <a:p>
            <a:pPr lvl="2"/>
            <a:r>
              <a:rPr lang="en-US" dirty="0" smtClean="0"/>
              <a:t>Child assent</a:t>
            </a:r>
          </a:p>
          <a:p>
            <a:pPr lvl="1"/>
            <a:r>
              <a:rPr lang="en-US" dirty="0"/>
              <a:t>Characteristics of </a:t>
            </a:r>
            <a:r>
              <a:rPr lang="en-US" dirty="0" smtClean="0"/>
              <a:t>Participants, especially for at-risk groups</a:t>
            </a:r>
          </a:p>
          <a:p>
            <a:pPr lvl="1"/>
            <a:r>
              <a:rPr lang="en-US" dirty="0" smtClean="0"/>
              <a:t>Risks and Benefits to Participants + Society</a:t>
            </a:r>
          </a:p>
          <a:p>
            <a:pPr lvl="2"/>
            <a:r>
              <a:rPr lang="en-US" dirty="0" smtClean="0"/>
              <a:t>Special attention to coercion, privacy and confidentiality, deception and debriefing, crisis management</a:t>
            </a:r>
            <a:endParaRPr lang="en-US" dirty="0"/>
          </a:p>
          <a:p>
            <a:pPr lvl="1"/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CITI documentation for entire study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8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of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/>
          <a:lstStyle/>
          <a:p>
            <a:r>
              <a:rPr lang="en-US" dirty="0" smtClean="0"/>
              <a:t>Ethics vs. Morality</a:t>
            </a:r>
          </a:p>
          <a:p>
            <a:pPr lvl="1"/>
            <a:r>
              <a:rPr lang="en-US" dirty="0" smtClean="0"/>
              <a:t>Ethics = principles and rules from an external sources</a:t>
            </a:r>
          </a:p>
          <a:p>
            <a:pPr lvl="2"/>
            <a:r>
              <a:rPr lang="en-US" dirty="0" smtClean="0"/>
              <a:t>Professional organization, Institutional Review Board (IRB), university, government</a:t>
            </a:r>
          </a:p>
          <a:p>
            <a:pPr lvl="1"/>
            <a:r>
              <a:rPr lang="en-US" dirty="0" smtClean="0"/>
              <a:t>Morals = personal standards for right and wrong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79210"/>
              </p:ext>
            </p:extLst>
          </p:nvPr>
        </p:nvGraphicFramePr>
        <p:xfrm>
          <a:off x="762000" y="4419600"/>
          <a:ext cx="73914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635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Unethical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Ethical</a:t>
                      </a:r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Immoral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8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of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Potential for immorality</a:t>
            </a:r>
          </a:p>
          <a:p>
            <a:r>
              <a:rPr lang="en-US" dirty="0" smtClean="0"/>
              <a:t>Reliance on “broken windows theory”</a:t>
            </a:r>
          </a:p>
          <a:p>
            <a:r>
              <a:rPr lang="en-US" dirty="0" smtClean="0"/>
              <a:t>High standards with selective non-enforcement</a:t>
            </a:r>
          </a:p>
          <a:p>
            <a:r>
              <a:rPr lang="en-US" dirty="0" smtClean="0"/>
              <a:t>Bureaucratic: Many non-experts, slow, variable, decentralized, overly concerned about methodology, unrealistic concerns about low-risk studies</a:t>
            </a:r>
          </a:p>
          <a:p>
            <a:r>
              <a:rPr lang="en-US" dirty="0" smtClean="0"/>
              <a:t>Dramatic changes on the way with the revision of the “Common Rule</a:t>
            </a:r>
            <a:r>
              <a:rPr lang="en-US" dirty="0" smtClean="0"/>
              <a:t>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2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P-hacking</a:t>
            </a:r>
          </a:p>
          <a:p>
            <a:r>
              <a:rPr lang="en-US" dirty="0" smtClean="0"/>
              <a:t>IRB</a:t>
            </a:r>
          </a:p>
          <a:p>
            <a:r>
              <a:rPr lang="en-US" dirty="0" smtClean="0"/>
              <a:t>Consent</a:t>
            </a:r>
          </a:p>
          <a:p>
            <a:r>
              <a:rPr lang="en-US" dirty="0" smtClean="0"/>
              <a:t>Tobacco</a:t>
            </a:r>
          </a:p>
          <a:p>
            <a:endParaRPr lang="en-US" dirty="0"/>
          </a:p>
          <a:p>
            <a:r>
              <a:rPr lang="en-US" dirty="0" smtClean="0"/>
              <a:t>Conclusion: What is the single greatest key to avoiding ethical pitfalls?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PREVENTION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20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764</TotalTime>
  <Words>307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Median</vt:lpstr>
      <vt:lpstr>Research Ethics</vt:lpstr>
      <vt:lpstr>Overview</vt:lpstr>
      <vt:lpstr>Ethical Controversies</vt:lpstr>
      <vt:lpstr>PowerPoint Presentation</vt:lpstr>
      <vt:lpstr>Institutional Review Board (IRB)</vt:lpstr>
      <vt:lpstr>Institutional Review Board (IRB)</vt:lpstr>
      <vt:lpstr>Critique of Regulations</vt:lpstr>
      <vt:lpstr>Critique of Regulations</vt:lpstr>
      <vt:lpstr>Ethical Dilemmas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52</cp:revision>
  <cp:lastPrinted>2015-08-27T00:11:45Z</cp:lastPrinted>
  <dcterms:created xsi:type="dcterms:W3CDTF">2015-08-26T19:50:04Z</dcterms:created>
  <dcterms:modified xsi:type="dcterms:W3CDTF">2018-01-18T18:48:20Z</dcterms:modified>
</cp:coreProperties>
</file>