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4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6" r:id="rId13"/>
    <p:sldId id="269" r:id="rId14"/>
    <p:sldId id="272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5" r:id="rId26"/>
    <p:sldId id="286" r:id="rId27"/>
    <p:sldId id="287" r:id="rId28"/>
    <p:sldId id="288" r:id="rId29"/>
    <p:sldId id="292" r:id="rId30"/>
    <p:sldId id="293" r:id="rId31"/>
    <p:sldId id="295" r:id="rId32"/>
    <p:sldId id="289" r:id="rId33"/>
    <p:sldId id="290" r:id="rId34"/>
    <p:sldId id="291" r:id="rId35"/>
    <p:sldId id="301" r:id="rId36"/>
    <p:sldId id="303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30C92E-4655-40B4-B508-9AE27C0ED521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1A2794-5441-4850-8CF8-25BEA610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362200"/>
            <a:ext cx="64770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Correlations</a:t>
            </a:r>
            <a:r>
              <a:rPr lang="en-US" dirty="0"/>
              <a:t> </a:t>
            </a:r>
            <a:r>
              <a:rPr lang="en-US" dirty="0" smtClean="0"/>
              <a:t>#2/3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086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" r="52507" b="4887"/>
          <a:stretch>
            <a:fillRect/>
          </a:stretch>
        </p:blipFill>
        <p:spPr bwMode="auto">
          <a:xfrm>
            <a:off x="2133600" y="7449"/>
            <a:ext cx="5257800" cy="69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5016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r="48683" b="5168"/>
          <a:stretch>
            <a:fillRect/>
          </a:stretch>
        </p:blipFill>
        <p:spPr bwMode="auto">
          <a:xfrm>
            <a:off x="1752600" y="0"/>
            <a:ext cx="6054725" cy="70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1"/>
          <a:stretch/>
        </p:blipFill>
        <p:spPr bwMode="auto">
          <a:xfrm>
            <a:off x="60474" y="1447802"/>
            <a:ext cx="9023045" cy="325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0" y="2209800"/>
            <a:ext cx="1524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" y="1447801"/>
            <a:ext cx="9023045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5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Single predictors often weak</a:t>
            </a:r>
          </a:p>
          <a:p>
            <a:r>
              <a:rPr lang="en-US" dirty="0" smtClean="0"/>
              <a:t>Human behavior is often </a:t>
            </a:r>
            <a:r>
              <a:rPr lang="en-US" u="sng" dirty="0" err="1" smtClean="0"/>
              <a:t>multidetermined</a:t>
            </a:r>
            <a:endParaRPr lang="en-US" u="sng" dirty="0" smtClean="0"/>
          </a:p>
          <a:p>
            <a:pPr lvl="0"/>
            <a:r>
              <a:rPr lang="en-US" dirty="0"/>
              <a:t>Can be used to examine how well several </a:t>
            </a:r>
            <a:r>
              <a:rPr lang="en-US" dirty="0" smtClean="0"/>
              <a:t>different </a:t>
            </a:r>
            <a:r>
              <a:rPr lang="en-US" dirty="0"/>
              <a:t>independent variables combine to predict a </a:t>
            </a:r>
            <a:r>
              <a:rPr lang="en-US" dirty="0" smtClean="0"/>
              <a:t>single</a:t>
            </a:r>
            <a:br>
              <a:rPr lang="en-US" dirty="0" smtClean="0"/>
            </a:br>
            <a:r>
              <a:rPr lang="en-US" dirty="0" smtClean="0"/>
              <a:t>dependent variable of interest</a:t>
            </a:r>
          </a:p>
          <a:p>
            <a:pPr lvl="1"/>
            <a:r>
              <a:rPr lang="en-US" dirty="0" smtClean="0"/>
              <a:t>When to use this versus </a:t>
            </a:r>
            <a:br>
              <a:rPr lang="en-US" dirty="0" smtClean="0"/>
            </a:br>
            <a:r>
              <a:rPr lang="en-US" dirty="0" smtClean="0"/>
              <a:t>summated scale scores?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Image result for little m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5622472"/>
            <a:ext cx="639699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Image result for big mar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61014"/>
            <a:ext cx="1619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3494" y="5345473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r</a:t>
            </a:r>
            <a:endParaRPr lang="en-US" sz="3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100224" y="3886200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R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6100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3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492" r="26607" b="11984"/>
          <a:stretch/>
        </p:blipFill>
        <p:spPr bwMode="auto">
          <a:xfrm>
            <a:off x="609600" y="152400"/>
            <a:ext cx="8153400" cy="658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predictor…    not bad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4107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Try finding some more predictors…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3674"/>
            <a:ext cx="8305800" cy="62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4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Interpreting Correlations: </a:t>
            </a:r>
            <a:r>
              <a:rPr lang="en-US" i="1" dirty="0" smtClean="0"/>
              <a:t>p</a:t>
            </a:r>
            <a:r>
              <a:rPr lang="en-US" dirty="0" smtClean="0"/>
              <a:t>-values</a:t>
            </a:r>
          </a:p>
          <a:p>
            <a:r>
              <a:rPr lang="en-US" dirty="0" smtClean="0"/>
              <a:t>Challenges in Observational Research</a:t>
            </a:r>
          </a:p>
          <a:p>
            <a:pPr lvl="1"/>
            <a:r>
              <a:rPr lang="en-US" dirty="0"/>
              <a:t>Correlations reduced by poor psychometrics (reliability and validity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Combining measures</a:t>
            </a:r>
            <a:endParaRPr lang="en-US" dirty="0"/>
          </a:p>
          <a:p>
            <a:pPr lvl="1"/>
            <a:r>
              <a:rPr lang="en-US" dirty="0"/>
              <a:t>Individual predictors often </a:t>
            </a:r>
            <a:r>
              <a:rPr lang="en-US" dirty="0" smtClean="0"/>
              <a:t>weak</a:t>
            </a:r>
          </a:p>
          <a:p>
            <a:pPr lvl="2"/>
            <a:r>
              <a:rPr lang="en-US" dirty="0" smtClean="0"/>
              <a:t>Multiple regression</a:t>
            </a:r>
            <a:endParaRPr lang="en-US" dirty="0"/>
          </a:p>
          <a:p>
            <a:pPr lvl="1"/>
            <a:r>
              <a:rPr lang="en-US" dirty="0"/>
              <a:t>Correlation ≠ </a:t>
            </a:r>
            <a:r>
              <a:rPr lang="en-US" dirty="0" smtClean="0"/>
              <a:t>causation</a:t>
            </a:r>
          </a:p>
          <a:p>
            <a:pPr lvl="2"/>
            <a:r>
              <a:rPr lang="en-US" dirty="0" smtClean="0"/>
              <a:t>Directionality and 3</a:t>
            </a:r>
            <a:r>
              <a:rPr lang="en-US" baseline="30000" dirty="0" smtClean="0"/>
              <a:t>rd</a:t>
            </a:r>
            <a:r>
              <a:rPr lang="en-US" dirty="0" smtClean="0"/>
              <a:t>-variable problems</a:t>
            </a:r>
          </a:p>
          <a:p>
            <a:pPr lvl="2"/>
            <a:r>
              <a:rPr lang="en-US" dirty="0" smtClean="0"/>
              <a:t>Causal inference</a:t>
            </a:r>
          </a:p>
          <a:p>
            <a:pPr lvl="2"/>
            <a:r>
              <a:rPr lang="en-US" dirty="0" smtClean="0"/>
              <a:t>Advanced topics: Standardized betas (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/>
              <a:t>) , mediation, moderation</a:t>
            </a:r>
          </a:p>
          <a:p>
            <a:pPr lvl="2"/>
            <a:r>
              <a:rPr lang="en-US" dirty="0" smtClean="0"/>
              <a:t>Beyond causation: Prediction and description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put them in a multiple regression…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870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71288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3600" y="4309060"/>
            <a:ext cx="2514600" cy="72014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295400"/>
            <a:ext cx="762000" cy="14478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7226" y="2858385"/>
            <a:ext cx="2505974" cy="26581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6703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8600" y="914400"/>
            <a:ext cx="1295400" cy="16002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80087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Mantra of </a:t>
            </a:r>
            <a:r>
              <a:rPr lang="en-US" dirty="0" err="1" smtClean="0"/>
              <a:t>Psyc</a:t>
            </a:r>
            <a:r>
              <a:rPr lang="en-US" dirty="0" smtClean="0"/>
              <a:t> 1000</a:t>
            </a:r>
          </a:p>
          <a:p>
            <a:r>
              <a:rPr lang="en-US" dirty="0" smtClean="0"/>
              <a:t>Directionality problem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-variable problem</a:t>
            </a:r>
          </a:p>
          <a:p>
            <a:pPr lvl="1"/>
            <a:r>
              <a:rPr lang="en-US" dirty="0" smtClean="0"/>
              <a:t>AKA Confounding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149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49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59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35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98744" y="3744686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95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3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09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6144" y="3744686"/>
            <a:ext cx="0" cy="9906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3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09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6144" y="3744686"/>
            <a:ext cx="0" cy="99060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3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09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6144" y="3744686"/>
            <a:ext cx="0" cy="99060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3766456"/>
            <a:ext cx="0" cy="9906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324" y="2819400"/>
            <a:ext cx="10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0972" y="4876800"/>
            <a:ext cx="1180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6600" y="3332381"/>
            <a:ext cx="937401" cy="515719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-.20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00" y="4413766"/>
            <a:ext cx="871472" cy="707962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76400" y="3673733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03170" y="3826133"/>
            <a:ext cx="94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Parental</a:t>
            </a:r>
            <a:br>
              <a:rPr lang="en-US" dirty="0" smtClean="0"/>
            </a:br>
            <a:r>
              <a:rPr lang="en-US" dirty="0" smtClean="0"/>
              <a:t>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≠ C</a:t>
            </a:r>
            <a:r>
              <a:rPr lang="en-US" dirty="0" smtClean="0"/>
              <a:t>ausation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2372" y="2667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2372" y="4876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7827" y="2819400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Pot</a:t>
            </a:r>
            <a:br>
              <a:rPr lang="en-US" dirty="0" smtClean="0"/>
            </a:br>
            <a:r>
              <a:rPr lang="en-US" dirty="0" smtClean="0"/>
              <a:t>Smoking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3034" y="4992469"/>
            <a:ext cx="111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Ice Cream</a:t>
            </a:r>
            <a:br>
              <a:rPr lang="en-US" dirty="0" smtClean="0"/>
            </a:br>
            <a:r>
              <a:rPr lang="en-US" dirty="0"/>
              <a:t>Eating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6144" y="3744686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6947" y="404443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Ability to infer (assert) causation exists on a continuum</a:t>
            </a:r>
          </a:p>
          <a:p>
            <a:r>
              <a:rPr lang="en-US" dirty="0" smtClean="0"/>
              <a:t>Requirements for Causation</a:t>
            </a:r>
          </a:p>
          <a:p>
            <a:pPr lvl="1"/>
            <a:r>
              <a:rPr lang="en-US" dirty="0" smtClean="0"/>
              <a:t>Internal validity: Rule </a:t>
            </a:r>
            <a:r>
              <a:rPr lang="en-US" dirty="0"/>
              <a:t>out 3</a:t>
            </a:r>
            <a:r>
              <a:rPr lang="en-US" baseline="30000" dirty="0"/>
              <a:t>rd</a:t>
            </a:r>
            <a:r>
              <a:rPr lang="en-US" dirty="0"/>
              <a:t> variables (</a:t>
            </a:r>
            <a:r>
              <a:rPr lang="en-US" dirty="0" smtClean="0"/>
              <a:t>alternative explanations)</a:t>
            </a:r>
            <a:endParaRPr lang="en-US" dirty="0"/>
          </a:p>
          <a:p>
            <a:pPr lvl="1"/>
            <a:r>
              <a:rPr lang="en-US" dirty="0" smtClean="0"/>
              <a:t>Temporal precedence</a:t>
            </a:r>
          </a:p>
          <a:p>
            <a:r>
              <a:rPr lang="en-US" dirty="0" smtClean="0"/>
              <a:t>Also helpful</a:t>
            </a:r>
          </a:p>
          <a:p>
            <a:pPr lvl="1"/>
            <a:r>
              <a:rPr lang="en-US" dirty="0" smtClean="0"/>
              <a:t>Stronger associations</a:t>
            </a:r>
          </a:p>
          <a:p>
            <a:pPr lvl="1"/>
            <a:r>
              <a:rPr lang="en-US" dirty="0" smtClean="0"/>
              <a:t>Theoretically plausible</a:t>
            </a:r>
          </a:p>
          <a:p>
            <a:pPr lvl="1"/>
            <a:r>
              <a:rPr lang="en-US" dirty="0" smtClean="0"/>
              <a:t>Corroborating experimental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–Variable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Methodologic Control</a:t>
            </a:r>
          </a:p>
          <a:p>
            <a:pPr lvl="1"/>
            <a:r>
              <a:rPr lang="en-US" dirty="0" smtClean="0"/>
              <a:t>If worried about a 3</a:t>
            </a:r>
            <a:r>
              <a:rPr lang="en-US" baseline="30000" dirty="0" smtClean="0"/>
              <a:t>rd</a:t>
            </a:r>
            <a:r>
              <a:rPr lang="en-US" dirty="0" smtClean="0"/>
              <a:t> variable, control for it in your sample (e.g., if worried about SES, only study doctors)</a:t>
            </a:r>
          </a:p>
          <a:p>
            <a:r>
              <a:rPr lang="en-US" dirty="0" smtClean="0"/>
              <a:t>Measure 3</a:t>
            </a:r>
            <a:r>
              <a:rPr lang="en-US" baseline="30000" dirty="0" smtClean="0"/>
              <a:t>rd</a:t>
            </a:r>
            <a:r>
              <a:rPr lang="en-US" dirty="0" smtClean="0"/>
              <a:t> Variables</a:t>
            </a:r>
          </a:p>
          <a:p>
            <a:pPr lvl="1"/>
            <a:r>
              <a:rPr lang="en-US" dirty="0" smtClean="0"/>
              <a:t>Measure potential confounders to show they are not correlated with the variables you wish to study</a:t>
            </a:r>
          </a:p>
          <a:p>
            <a:r>
              <a:rPr lang="en-US" dirty="0" smtClean="0"/>
              <a:t>Statistically Control for 3</a:t>
            </a:r>
            <a:r>
              <a:rPr lang="en-US" baseline="30000" dirty="0" smtClean="0"/>
              <a:t>rd</a:t>
            </a:r>
            <a:r>
              <a:rPr lang="en-US" dirty="0" smtClean="0"/>
              <a:t> Variables</a:t>
            </a:r>
          </a:p>
          <a:p>
            <a:pPr lvl="1"/>
            <a:r>
              <a:rPr lang="en-US" dirty="0" smtClean="0"/>
              <a:t>Easy </a:t>
            </a:r>
            <a:r>
              <a:rPr lang="en-US" dirty="0" err="1" smtClean="0"/>
              <a:t>peasy</a:t>
            </a:r>
            <a:r>
              <a:rPr lang="en-US" dirty="0" smtClean="0"/>
              <a:t>. Many statistical techniques for doing this (e.g., partial correlations, ANCOVA), but we’ll just use regression</a:t>
            </a:r>
          </a:p>
          <a:p>
            <a:pPr lvl="1"/>
            <a:r>
              <a:rPr lang="en-US" dirty="0" smtClean="0"/>
              <a:t>Only works well if the potential confounder was measured well (breast milk example)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5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 coefficient</a:t>
            </a:r>
          </a:p>
          <a:p>
            <a:pPr lvl="1"/>
            <a:r>
              <a:rPr lang="en-US" dirty="0" smtClean="0"/>
              <a:t>Magnitude</a:t>
            </a:r>
          </a:p>
          <a:p>
            <a:pPr lvl="2"/>
            <a:r>
              <a:rPr lang="en-US" dirty="0" smtClean="0"/>
              <a:t>Clinical significance, real-world significance, public health significance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-value</a:t>
            </a:r>
          </a:p>
          <a:p>
            <a:pPr lvl="2"/>
            <a:r>
              <a:rPr lang="en-US" dirty="0" smtClean="0"/>
              <a:t>Probability of observing an association of a particular magnitude when no real-world relationship exists</a:t>
            </a:r>
          </a:p>
          <a:p>
            <a:pPr lvl="2"/>
            <a:r>
              <a:rPr lang="en-US" dirty="0" smtClean="0"/>
              <a:t>More simply: Probability the result is due to sampling error</a:t>
            </a:r>
          </a:p>
          <a:p>
            <a:pPr lvl="2"/>
            <a:r>
              <a:rPr lang="en-US" dirty="0" smtClean="0"/>
              <a:t>Even more simply: Probability the result is due to chance</a:t>
            </a:r>
          </a:p>
          <a:p>
            <a:pPr lvl="2"/>
            <a:r>
              <a:rPr lang="en-US" i="1" dirty="0" smtClean="0"/>
              <a:t>p</a:t>
            </a:r>
            <a:r>
              <a:rPr lang="en-US" dirty="0" smtClean="0"/>
              <a:t> &lt; .05 means statistically significant, trustworthy, reliable, not due to chance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Control in Regression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514600" cy="19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10" y="1168066"/>
            <a:ext cx="4829463" cy="17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4876799" cy="160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" y="3429000"/>
            <a:ext cx="895096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57800" y="4025712"/>
            <a:ext cx="1447800" cy="191788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772400" y="4025712"/>
            <a:ext cx="1209733" cy="191788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Control in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Imagine that cigarette smoking across the lifespan is correlated with physical health at age 60 (</a:t>
            </a:r>
            <a:r>
              <a:rPr lang="en-US" i="1" dirty="0" smtClean="0"/>
              <a:t>r</a:t>
            </a:r>
            <a:r>
              <a:rPr lang="en-US" dirty="0" smtClean="0"/>
              <a:t> = -.40)</a:t>
            </a:r>
          </a:p>
          <a:p>
            <a:r>
              <a:rPr lang="en-US" dirty="0" smtClean="0"/>
              <a:t>If you were a cigarette company, what third variables might you blame?</a:t>
            </a:r>
          </a:p>
          <a:p>
            <a:r>
              <a:rPr lang="en-US" dirty="0" smtClean="0"/>
              <a:t>Alcohol use, extraversion, income, education level, poor coping skills</a:t>
            </a:r>
          </a:p>
          <a:p>
            <a:r>
              <a:rPr lang="en-US" dirty="0" smtClean="0"/>
              <a:t>Do a multiple regression and find that smoking is still associated with physical health even after controlling for those variables (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.001)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Cross-sectional vs. longitudinal study</a:t>
            </a:r>
          </a:p>
          <a:p>
            <a:pPr lvl="1"/>
            <a:r>
              <a:rPr lang="en-US" dirty="0" smtClean="0"/>
              <a:t>Prospective vs. retrospective study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53000" y="30390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6184" y="3048000"/>
            <a:ext cx="913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166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1905000" y="3048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5257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8184" y="3048000"/>
            <a:ext cx="913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9002" y="5237018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91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Precedence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53000" y="30390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6184" y="3048000"/>
            <a:ext cx="913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166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1905000" y="3048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5257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8184" y="3048000"/>
            <a:ext cx="913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9002" y="5237018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88772" y="4125686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3846731"/>
            <a:ext cx="1447800" cy="1487269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3467100"/>
            <a:ext cx="1143000" cy="381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4552" y="5726852"/>
            <a:ext cx="1143000" cy="381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89930" y="3866466"/>
            <a:ext cx="1639270" cy="1382404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76119" y="4095065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Precedence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53000" y="30390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6184" y="3048000"/>
            <a:ext cx="913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166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1905000" y="3048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5257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8184" y="3048000"/>
            <a:ext cx="913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9002" y="5237018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88772" y="4125686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3846731"/>
            <a:ext cx="1447800" cy="1487269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3467100"/>
            <a:ext cx="1143000" cy="381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4552" y="5726852"/>
            <a:ext cx="1143000" cy="381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89930" y="3866466"/>
            <a:ext cx="1639270" cy="1382404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76119" y="4095065"/>
            <a:ext cx="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1000" y="4050268"/>
            <a:ext cx="835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.03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1091" y="4773212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.21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680" y="1822587"/>
            <a:ext cx="803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Support at T1 predicts Depression at T2, while controlling for Depression at T1. </a:t>
            </a:r>
            <a:br>
              <a:rPr lang="en-US" dirty="0" smtClean="0"/>
            </a:br>
            <a:r>
              <a:rPr lang="en-US" dirty="0" smtClean="0"/>
              <a:t>More or less, Social Support levels at T1 predicts </a:t>
            </a:r>
            <a:r>
              <a:rPr lang="en-US" i="1" dirty="0" smtClean="0"/>
              <a:t>changes</a:t>
            </a:r>
            <a:r>
              <a:rPr lang="en-US" dirty="0" smtClean="0"/>
              <a:t> in depression.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ructural equation mod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/>
          <a:stretch/>
        </p:blipFill>
        <p:spPr bwMode="auto">
          <a:xfrm>
            <a:off x="95049" y="533400"/>
            <a:ext cx="9019015" cy="63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0" y="76200"/>
            <a:ext cx="1271155" cy="11811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ructural equation mod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/>
          <a:stretch/>
        </p:blipFill>
        <p:spPr bwMode="auto">
          <a:xfrm>
            <a:off x="95049" y="533400"/>
            <a:ext cx="9019015" cy="63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2744"/>
          <a:stretch/>
        </p:blipFill>
        <p:spPr>
          <a:xfrm flipH="1">
            <a:off x="2438400" y="4648200"/>
            <a:ext cx="518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2744"/>
          <a:stretch/>
        </p:blipFill>
        <p:spPr>
          <a:xfrm flipH="1">
            <a:off x="4495800" y="2590800"/>
            <a:ext cx="518547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2744"/>
          <a:stretch/>
        </p:blipFill>
        <p:spPr>
          <a:xfrm flipH="1">
            <a:off x="5014347" y="4724400"/>
            <a:ext cx="518547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2744"/>
          <a:stretch/>
        </p:blipFill>
        <p:spPr>
          <a:xfrm>
            <a:off x="2438400" y="3352800"/>
            <a:ext cx="518547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2744"/>
          <a:stretch/>
        </p:blipFill>
        <p:spPr>
          <a:xfrm rot="14068826" flipH="1">
            <a:off x="-32319" y="4953000"/>
            <a:ext cx="51854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6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Rather than examining how A causes B, focuses on a causal chain: A causing B causing C…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640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152400" y="30480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88762" y="2882839"/>
            <a:ext cx="1905000" cy="1204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584" y="3048000"/>
            <a:ext cx="913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5293" y="3111439"/>
            <a:ext cx="1840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Child Depression</a:t>
            </a:r>
            <a:br>
              <a:rPr lang="en-US" dirty="0" smtClean="0"/>
            </a:br>
            <a:r>
              <a:rPr lang="en-US" dirty="0" smtClean="0"/>
              <a:t>Symptom Severity</a:t>
            </a:r>
            <a:br>
              <a:rPr lang="en-US" dirty="0" smtClean="0"/>
            </a:br>
            <a:r>
              <a:rPr lang="en-US" sz="1600" dirty="0" smtClean="0"/>
              <a:t>T3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3846731"/>
            <a:ext cx="1447800" cy="1487269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77270" y="4087202"/>
            <a:ext cx="1639270" cy="1382404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19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Different from mediation</a:t>
            </a:r>
          </a:p>
          <a:p>
            <a:r>
              <a:rPr lang="en-US" dirty="0" smtClean="0"/>
              <a:t>Also called “interaction” and “effect modification”</a:t>
            </a:r>
          </a:p>
          <a:p>
            <a:r>
              <a:rPr lang="en-US" dirty="0" smtClean="0"/>
              <a:t>Means that an association varies by group</a:t>
            </a:r>
          </a:p>
          <a:p>
            <a:r>
              <a:rPr lang="en-US" dirty="0" smtClean="0"/>
              <a:t>Relationship between A and B depends on 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14600" y="524887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8211" y="522316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76200" y="3789218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384" y="3789218"/>
            <a:ext cx="913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4572000"/>
            <a:ext cx="838200" cy="7620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52691" y="4773212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.21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543800" y="52578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07411" y="5232094"/>
            <a:ext cx="12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Depression</a:t>
            </a:r>
            <a:br>
              <a:rPr lang="en-US" dirty="0" smtClean="0"/>
            </a:br>
            <a:r>
              <a:rPr lang="en-US" dirty="0" smtClean="0"/>
              <a:t>Symptom </a:t>
            </a:r>
            <a:br>
              <a:rPr lang="en-US" dirty="0" smtClean="0"/>
            </a:br>
            <a:r>
              <a:rPr lang="en-US" dirty="0" smtClean="0"/>
              <a:t>Severity  </a:t>
            </a:r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5105400" y="3798148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48584" y="3798148"/>
            <a:ext cx="9138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  <a:br>
              <a:rPr lang="en-US" dirty="0" smtClean="0"/>
            </a:b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1600" dirty="0" smtClean="0"/>
              <a:t>T1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05600" y="4580930"/>
            <a:ext cx="838200" cy="7620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81891" y="4782142"/>
            <a:ext cx="8252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.11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36576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7152" y="634768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Males                                                                       Females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84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and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Observational research (and correlations) are important in their own right, regardless of whether or not associations are causal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Decision-making research</a:t>
            </a:r>
          </a:p>
          <a:p>
            <a:pPr lvl="1"/>
            <a:r>
              <a:rPr lang="en-US" dirty="0" smtClean="0"/>
              <a:t>Personalized medicine, MMPI, Pandora, dating</a:t>
            </a:r>
          </a:p>
          <a:p>
            <a:pPr lvl="1"/>
            <a:r>
              <a:rPr lang="en-US" dirty="0" smtClean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2501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Depends on the </a:t>
            </a:r>
            <a:br>
              <a:rPr lang="en-US" dirty="0" smtClean="0"/>
            </a:br>
            <a:r>
              <a:rPr lang="en-US" dirty="0" smtClean="0"/>
              <a:t>observed effect </a:t>
            </a:r>
            <a:br>
              <a:rPr lang="en-US" dirty="0" smtClean="0"/>
            </a:br>
            <a:r>
              <a:rPr lang="en-US" dirty="0" smtClean="0"/>
              <a:t>(magnitude of the </a:t>
            </a:r>
            <a:br>
              <a:rPr lang="en-US" dirty="0" smtClean="0"/>
            </a:br>
            <a:r>
              <a:rPr lang="en-US" dirty="0" smtClean="0"/>
              <a:t>correlation)</a:t>
            </a:r>
          </a:p>
          <a:p>
            <a:r>
              <a:rPr lang="en-US" dirty="0" smtClean="0"/>
              <a:t>Depends on the </a:t>
            </a:r>
            <a:br>
              <a:rPr lang="en-US" dirty="0" smtClean="0"/>
            </a:br>
            <a:r>
              <a:rPr lang="en-US" dirty="0" smtClean="0"/>
              <a:t>sample size</a:t>
            </a:r>
            <a:endParaRPr lang="en-US" dirty="0"/>
          </a:p>
        </p:txBody>
      </p:sp>
      <p:pic>
        <p:nvPicPr>
          <p:cNvPr id="1026" name="Picture 2" descr="eUu8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 r="2899"/>
          <a:stretch/>
        </p:blipFill>
        <p:spPr bwMode="auto">
          <a:xfrm>
            <a:off x="3657600" y="1600200"/>
            <a:ext cx="5410200" cy="51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8" b="-203"/>
          <a:stretch>
            <a:fillRect/>
          </a:stretch>
        </p:blipFill>
        <p:spPr bwMode="auto">
          <a:xfrm>
            <a:off x="3463" y="-228600"/>
            <a:ext cx="4433951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84"/>
          <a:stretch>
            <a:fillRect/>
          </a:stretch>
        </p:blipFill>
        <p:spPr bwMode="auto">
          <a:xfrm>
            <a:off x="5369132" y="-221673"/>
            <a:ext cx="3698668" cy="701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72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5" b="5989"/>
          <a:stretch>
            <a:fillRect/>
          </a:stretch>
        </p:blipFill>
        <p:spPr bwMode="auto">
          <a:xfrm>
            <a:off x="4762" y="4762"/>
            <a:ext cx="3992831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4572000" cy="67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3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3902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6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Encountered in Observational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Correlations reduced by poor psychometrics (reliability and validity)</a:t>
            </a:r>
          </a:p>
          <a:p>
            <a:r>
              <a:rPr lang="en-US" dirty="0" smtClean="0"/>
              <a:t>Individual predictors often weak</a:t>
            </a:r>
          </a:p>
          <a:p>
            <a:r>
              <a:rPr lang="en-US" dirty="0" smtClean="0"/>
              <a:t>Correlation </a:t>
            </a:r>
            <a:r>
              <a:rPr lang="en-US" dirty="0"/>
              <a:t>≠ causation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88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Encountered in Observational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r>
              <a:rPr lang="en-US" dirty="0" smtClean="0"/>
              <a:t>Correlations reduced by poor psychometrics (reliability and validity)</a:t>
            </a:r>
          </a:p>
          <a:p>
            <a:pPr lvl="1"/>
            <a:r>
              <a:rPr lang="en-US" dirty="0" smtClean="0"/>
              <a:t>Use/make better measures (next unit)</a:t>
            </a:r>
          </a:p>
          <a:p>
            <a:pPr lvl="1"/>
            <a:r>
              <a:rPr lang="en-US" dirty="0" smtClean="0"/>
              <a:t>Combine measures</a:t>
            </a:r>
          </a:p>
          <a:p>
            <a:r>
              <a:rPr lang="en-US" dirty="0" smtClean="0"/>
              <a:t>Individual predictors often weak</a:t>
            </a:r>
          </a:p>
          <a:p>
            <a:pPr lvl="1"/>
            <a:r>
              <a:rPr lang="en-US" dirty="0" smtClean="0"/>
              <a:t>Multiple regression</a:t>
            </a:r>
          </a:p>
          <a:p>
            <a:r>
              <a:rPr lang="en-US" dirty="0" smtClean="0"/>
              <a:t>Correlation </a:t>
            </a:r>
            <a:r>
              <a:rPr lang="en-US" dirty="0"/>
              <a:t>≠ </a:t>
            </a:r>
            <a:r>
              <a:rPr lang="en-US" dirty="0" smtClean="0"/>
              <a:t>causation</a:t>
            </a:r>
          </a:p>
          <a:p>
            <a:pPr lvl="1"/>
            <a:r>
              <a:rPr lang="en-US" dirty="0" smtClean="0"/>
              <a:t>Methods for improving causal inferences</a:t>
            </a:r>
          </a:p>
          <a:p>
            <a:pPr lvl="1"/>
            <a:r>
              <a:rPr lang="en-US" dirty="0" smtClean="0"/>
              <a:t>Prediction is fun too</a:t>
            </a:r>
          </a:p>
        </p:txBody>
      </p:sp>
    </p:spTree>
    <p:extLst>
      <p:ext uri="{BB962C8B-B14F-4D97-AF65-F5344CB8AC3E}">
        <p14:creationId xmlns:p14="http://schemas.microsoft.com/office/powerpoint/2010/main" val="35386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given item (or measure or indicator) has error</a:t>
            </a:r>
          </a:p>
          <a:p>
            <a:r>
              <a:rPr lang="en-US" dirty="0" smtClean="0"/>
              <a:t>Can reduce overall error by combining items, measures, indicators</a:t>
            </a:r>
          </a:p>
          <a:p>
            <a:r>
              <a:rPr lang="en-US" dirty="0" smtClean="0"/>
              <a:t>Many different ways</a:t>
            </a:r>
          </a:p>
          <a:p>
            <a:pPr lvl="1"/>
            <a:r>
              <a:rPr lang="en-US" dirty="0"/>
              <a:t>Complex: Many varieties of factor analysis</a:t>
            </a:r>
          </a:p>
          <a:p>
            <a:pPr lvl="1"/>
            <a:r>
              <a:rPr lang="en-US" dirty="0" smtClean="0"/>
              <a:t>Elegant: Summated scale scores (add them)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1071</TotalTime>
  <Words>721</Words>
  <Application>Microsoft Office PowerPoint</Application>
  <PresentationFormat>On-screen Show (4:3)</PresentationFormat>
  <Paragraphs>150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Times New Roman</vt:lpstr>
      <vt:lpstr>Tw Cen MT</vt:lpstr>
      <vt:lpstr>Wingdings</vt:lpstr>
      <vt:lpstr>Wingdings 2</vt:lpstr>
      <vt:lpstr>Median</vt:lpstr>
      <vt:lpstr>Correlations #2/3</vt:lpstr>
      <vt:lpstr>Overview</vt:lpstr>
      <vt:lpstr>Interpreting Correlations</vt:lpstr>
      <vt:lpstr>Statistical Significance</vt:lpstr>
      <vt:lpstr>PowerPoint Presentation</vt:lpstr>
      <vt:lpstr>PowerPoint Presentation</vt:lpstr>
      <vt:lpstr>Challenges Encountered in Observational Research</vt:lpstr>
      <vt:lpstr>Challenges Encountered in Observational Research</vt:lpstr>
      <vt:lpstr>Combining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 ≠ Causation</vt:lpstr>
      <vt:lpstr>Correlation ≠ Causation</vt:lpstr>
      <vt:lpstr>Correlation ≠ Causation</vt:lpstr>
      <vt:lpstr>Correlation ≠ Causation</vt:lpstr>
      <vt:lpstr>Correlation ≠ Causation</vt:lpstr>
      <vt:lpstr>Correlation ≠ Causation</vt:lpstr>
      <vt:lpstr>Causal Inference</vt:lpstr>
      <vt:lpstr>3rd–Variable Problem</vt:lpstr>
      <vt:lpstr>Statistical Control in Regression</vt:lpstr>
      <vt:lpstr>Statistical Control in Regression</vt:lpstr>
      <vt:lpstr>Temporal Precedence</vt:lpstr>
      <vt:lpstr>Temporal Precedence</vt:lpstr>
      <vt:lpstr>Temporal Precedence</vt:lpstr>
      <vt:lpstr>PowerPoint Presentation</vt:lpstr>
      <vt:lpstr>PowerPoint Presentation</vt:lpstr>
      <vt:lpstr>Mediation</vt:lpstr>
      <vt:lpstr>Moderation</vt:lpstr>
      <vt:lpstr>Prediction and Description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 3130: Experimental Psychology</dc:title>
  <dc:creator>Mike Hoerger</dc:creator>
  <cp:lastModifiedBy>Michael Hoerger</cp:lastModifiedBy>
  <cp:revision>86</cp:revision>
  <cp:lastPrinted>2015-08-27T00:11:45Z</cp:lastPrinted>
  <dcterms:created xsi:type="dcterms:W3CDTF">2015-08-26T19:50:04Z</dcterms:created>
  <dcterms:modified xsi:type="dcterms:W3CDTF">2018-01-31T00:32:31Z</dcterms:modified>
</cp:coreProperties>
</file>