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2"/>
  </p:handoutMasterIdLst>
  <p:sldIdLst>
    <p:sldId id="256" r:id="rId2"/>
    <p:sldId id="267" r:id="rId3"/>
    <p:sldId id="270" r:id="rId4"/>
    <p:sldId id="266" r:id="rId5"/>
    <p:sldId id="271" r:id="rId6"/>
    <p:sldId id="273" r:id="rId7"/>
    <p:sldId id="262" r:id="rId8"/>
    <p:sldId id="272" r:id="rId9"/>
    <p:sldId id="263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0CA"/>
    <a:srgbClr val="F7E2E0"/>
    <a:srgbClr val="FFE5E5"/>
    <a:srgbClr val="FFCCCC"/>
    <a:srgbClr val="FFCC99"/>
    <a:srgbClr val="FEEBB4"/>
    <a:srgbClr val="FEE0B4"/>
    <a:srgbClr val="99CC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7" d="100"/>
          <a:sy n="97" d="100"/>
        </p:scale>
        <p:origin x="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7010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Clinical Research: Part 4</a:t>
            </a:r>
            <a:br>
              <a:rPr lang="en-US" dirty="0" smtClean="0"/>
            </a:br>
            <a:r>
              <a:rPr lang="en-US" dirty="0" smtClean="0"/>
              <a:t>Into the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76200" y="1343936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771163" y="5513034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Scientist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1949995" y="1112258"/>
            <a:ext cx="146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Patient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5400000">
            <a:off x="6520318" y="2900818"/>
            <a:ext cx="3581400" cy="46763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5400000">
            <a:off x="-426063" y="2343150"/>
            <a:ext cx="2466064" cy="46763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5400000">
            <a:off x="1262518" y="3729889"/>
            <a:ext cx="3581400" cy="46763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5400000">
            <a:off x="4376281" y="3723711"/>
            <a:ext cx="3581400" cy="46763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19400" y="1752600"/>
            <a:ext cx="3581400" cy="46763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6200" y="1929852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200" y="2515768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843" y="3134636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727709" y="1343936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8727709" y="1929852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727709" y="2515768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715352" y="3134636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721250" y="3720552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715352" y="4348311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571315" y="1756858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571315" y="2133600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571315" y="2514600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558958" y="2895600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564856" y="3276600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558958" y="3657600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571315" y="3997550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571315" y="4374292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571315" y="4755292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558958" y="5136292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564856" y="5517292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410328" y="1675648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410328" y="2052390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410328" y="2433390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397971" y="2814390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403869" y="3195390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397971" y="3576390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410328" y="3916340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10328" y="4293082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410328" y="4674082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397971" y="5055082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403869" y="5436082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900818" y="1343936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594406" y="1343768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4135594" y="1343768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750943" y="1343516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348168" y="1343516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945393" y="1342833"/>
            <a:ext cx="304800" cy="304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3823738" y="1063823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387822" y="1062334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83473" y="1060845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379321" y="988025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334997" y="1684727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334997" y="2265035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336600" y="2864797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371481" y="3434369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391678" y="4069908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-279976" y="1049490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-267081" y="1684727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-272217" y="2260838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-272217" y="2858410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748429" y="4747305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Scientist</a:t>
            </a:r>
            <a:endParaRPr lang="en-US" sz="1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6748429" y="3966658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Scientist</a:t>
            </a:r>
            <a:endParaRPr lang="en-US" sz="1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723715" y="3252457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Scientist</a:t>
            </a:r>
            <a:endParaRPr lang="en-US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6740806" y="2501040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Scientist</a:t>
            </a:r>
            <a:endParaRPr lang="en-US" sz="14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741797" y="1720393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Scientist</a:t>
            </a:r>
            <a:endParaRPr lang="en-US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1535937" y="5425924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Scientist</a:t>
            </a:r>
            <a:endParaRPr lang="en-US" sz="1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220355" y="1014461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Scientist</a:t>
            </a:r>
            <a:endParaRPr lang="en-US" sz="1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502554" y="1636240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Scientist</a:t>
            </a:r>
            <a:endParaRPr lang="en-US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531478" y="2409247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Scientist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531478" y="3165744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Scientist</a:t>
            </a:r>
            <a:endParaRPr lang="en-US" sz="1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1531478" y="3941503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Scientist</a:t>
            </a:r>
            <a:endParaRPr lang="en-US" sz="1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531478" y="4645528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Scientist</a:t>
            </a:r>
            <a:endParaRPr lang="en-US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6427351" y="4333242"/>
            <a:ext cx="146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Patient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435896" y="2113741"/>
            <a:ext cx="146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Patient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278783" y="2746237"/>
            <a:ext cx="146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Patient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354503" y="5045807"/>
            <a:ext cx="146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Patient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246087" y="2005595"/>
            <a:ext cx="146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Caregiver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528825" y="3620781"/>
            <a:ext cx="146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Caregiver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25322" y="4157654"/>
            <a:ext cx="1744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Director of National Organization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805161" y="5112832"/>
            <a:ext cx="1885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Insurance Company Rep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37525" y="3425010"/>
            <a:ext cx="1885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Device</a:t>
            </a:r>
            <a:br>
              <a:rPr lang="en-US" sz="1400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Manufacturer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481377" y="2903284"/>
            <a:ext cx="1461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Clinician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692054" y="1056015"/>
            <a:ext cx="1744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Director of National Organization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60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researchers engage with the community in research?</a:t>
            </a:r>
          </a:p>
          <a:p>
            <a:r>
              <a:rPr lang="en-US" dirty="0" smtClean="0"/>
              <a:t>Why engage with the community?</a:t>
            </a:r>
          </a:p>
          <a:p>
            <a:r>
              <a:rPr lang="en-US" dirty="0" smtClean="0"/>
              <a:t>What does this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8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178552" cy="51054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Traditional Research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Community-Placed </a:t>
            </a:r>
            <a:r>
              <a:rPr lang="en-US" dirty="0" smtClean="0"/>
              <a:t>Research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Community-Based </a:t>
            </a:r>
            <a:r>
              <a:rPr lang="en-US" dirty="0" smtClean="0"/>
              <a:t>Research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Community-Based </a:t>
            </a:r>
            <a:r>
              <a:rPr lang="en-US" dirty="0" smtClean="0"/>
              <a:t>Participatory Research (CBPR)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Participatory </a:t>
            </a:r>
            <a:r>
              <a:rPr lang="en-US" dirty="0" smtClean="0"/>
              <a:t>Action </a:t>
            </a:r>
            <a:r>
              <a:rPr lang="en-US" dirty="0" smtClean="0"/>
              <a:t>Research</a:t>
            </a: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48400" y="1676400"/>
            <a:ext cx="0" cy="3840480"/>
          </a:xfrm>
          <a:prstGeom prst="straightConnector1">
            <a:avLst/>
          </a:prstGeom>
          <a:ln w="793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553200" y="1905000"/>
            <a:ext cx="19842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Less community involvement, more researcher control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More community involvement, less researcher control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3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55152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 Research</a:t>
            </a:r>
          </a:p>
          <a:p>
            <a:pPr lvl="1"/>
            <a:r>
              <a:rPr lang="en-US" dirty="0" smtClean="0"/>
              <a:t>Researcher driven</a:t>
            </a:r>
            <a:r>
              <a:rPr lang="en-US" dirty="0"/>
              <a:t>, </a:t>
            </a:r>
            <a:r>
              <a:rPr lang="en-US" dirty="0" smtClean="0"/>
              <a:t>problem identified </a:t>
            </a:r>
            <a:r>
              <a:rPr lang="en-US" dirty="0"/>
              <a:t>by </a:t>
            </a:r>
            <a:r>
              <a:rPr lang="en-US" dirty="0" smtClean="0"/>
              <a:t>researcher</a:t>
            </a:r>
            <a:r>
              <a:rPr lang="en-US" dirty="0"/>
              <a:t>, who plans and conducts the research and then analyzes, interprets, and disseminates the results to </a:t>
            </a:r>
            <a:r>
              <a:rPr lang="en-US" dirty="0" smtClean="0"/>
              <a:t>academic </a:t>
            </a:r>
            <a:r>
              <a:rPr lang="en-US" dirty="0"/>
              <a:t>community</a:t>
            </a:r>
            <a:endParaRPr lang="en-US" dirty="0" smtClean="0"/>
          </a:p>
          <a:p>
            <a:r>
              <a:rPr lang="en-US" dirty="0" smtClean="0"/>
              <a:t>Community-Placed Research</a:t>
            </a:r>
          </a:p>
          <a:p>
            <a:pPr lvl="1"/>
            <a:r>
              <a:rPr lang="en-US" dirty="0"/>
              <a:t>Research </a:t>
            </a:r>
            <a:r>
              <a:rPr lang="en-US" dirty="0" smtClean="0"/>
              <a:t>happening </a:t>
            </a:r>
            <a:r>
              <a:rPr lang="en-US" u="sng" dirty="0" smtClean="0"/>
              <a:t>in</a:t>
            </a:r>
            <a:r>
              <a:rPr lang="en-US" dirty="0" smtClean="0"/>
              <a:t> the </a:t>
            </a:r>
            <a:r>
              <a:rPr lang="en-US" dirty="0"/>
              <a:t>community </a:t>
            </a:r>
            <a:r>
              <a:rPr lang="en-US" dirty="0" smtClean="0"/>
              <a:t>setting, still researcher </a:t>
            </a:r>
            <a:r>
              <a:rPr lang="en-US" dirty="0"/>
              <a:t>driven, </a:t>
            </a:r>
            <a:r>
              <a:rPr lang="en-US" dirty="0" smtClean="0"/>
              <a:t>stakeholders not involved</a:t>
            </a:r>
          </a:p>
          <a:p>
            <a:r>
              <a:rPr lang="en-US" dirty="0" smtClean="0"/>
              <a:t>Community-Based Research</a:t>
            </a:r>
          </a:p>
          <a:p>
            <a:pPr lvl="1"/>
            <a:r>
              <a:rPr lang="en-US" dirty="0"/>
              <a:t>Research </a:t>
            </a:r>
            <a:r>
              <a:rPr lang="en-US" u="sng" dirty="0" smtClean="0"/>
              <a:t>with</a:t>
            </a:r>
            <a:r>
              <a:rPr lang="en-US" dirty="0" smtClean="0"/>
              <a:t> the </a:t>
            </a:r>
            <a:r>
              <a:rPr lang="en-US" dirty="0"/>
              <a:t>community where </a:t>
            </a:r>
            <a:r>
              <a:rPr lang="en-US" dirty="0" smtClean="0"/>
              <a:t>stakeholders </a:t>
            </a:r>
            <a:r>
              <a:rPr lang="en-US" dirty="0"/>
              <a:t>are participating to some degree in the research </a:t>
            </a:r>
            <a:r>
              <a:rPr lang="en-US" dirty="0" smtClean="0"/>
              <a:t>process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989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97952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Community-Based </a:t>
            </a:r>
            <a:r>
              <a:rPr lang="en-US" dirty="0" smtClean="0"/>
              <a:t>Participatory Research (CBPR)</a:t>
            </a:r>
          </a:p>
          <a:p>
            <a:pPr lvl="1"/>
            <a:r>
              <a:rPr lang="en-US" dirty="0" smtClean="0"/>
              <a:t>Research where stakeholders are equal partners in all aspects of the research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Think APRICOT: Aims, Participant eligibility, Randomization, Intervention/Control conditions, </a:t>
            </a:r>
            <a:br>
              <a:rPr lang="en-US" dirty="0" smtClean="0"/>
            </a:br>
            <a:r>
              <a:rPr lang="en-US" dirty="0" smtClean="0"/>
              <a:t>Outcomes, Timing</a:t>
            </a:r>
          </a:p>
          <a:p>
            <a:pPr lvl="1"/>
            <a:r>
              <a:rPr lang="en-US" dirty="0" smtClean="0"/>
              <a:t>Also, Budget and Publication/Dissemination</a:t>
            </a:r>
            <a:endParaRPr lang="en-US" dirty="0" smtClean="0"/>
          </a:p>
          <a:p>
            <a:r>
              <a:rPr lang="en-US" dirty="0" smtClean="0"/>
              <a:t>Participatory Action Research</a:t>
            </a:r>
          </a:p>
          <a:p>
            <a:pPr lvl="1"/>
            <a:r>
              <a:rPr lang="en-US" dirty="0" smtClean="0"/>
              <a:t>Researcher’s inquiry-driven engagement in social </a:t>
            </a:r>
            <a:r>
              <a:rPr lang="en-US" dirty="0" smtClean="0"/>
              <a:t>movements, seeks to understand the world by changing 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221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97952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Community-Based </a:t>
            </a:r>
            <a:r>
              <a:rPr lang="en-US" dirty="0" smtClean="0"/>
              <a:t>Participatory Research (CBPR)</a:t>
            </a:r>
          </a:p>
          <a:p>
            <a:pPr lvl="1"/>
            <a:r>
              <a:rPr lang="en-US" dirty="0" smtClean="0"/>
              <a:t>Research where stakeholders are equal partners in all aspects of the research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Think APRICOT: Aims, Participant eligibility, Randomization, Intervention/Control conditions, </a:t>
            </a:r>
            <a:br>
              <a:rPr lang="en-US" dirty="0" smtClean="0"/>
            </a:br>
            <a:r>
              <a:rPr lang="en-US" dirty="0" smtClean="0"/>
              <a:t>Outcomes, Timing</a:t>
            </a:r>
          </a:p>
          <a:p>
            <a:pPr lvl="1"/>
            <a:r>
              <a:rPr lang="en-US" dirty="0" smtClean="0"/>
              <a:t>Also, Budget and Publication/Dissemination</a:t>
            </a:r>
            <a:endParaRPr lang="en-US" dirty="0" smtClean="0"/>
          </a:p>
          <a:p>
            <a:r>
              <a:rPr lang="en-US" dirty="0" smtClean="0"/>
              <a:t>Participatory Action Research</a:t>
            </a:r>
          </a:p>
          <a:p>
            <a:pPr lvl="1"/>
            <a:r>
              <a:rPr lang="en-US" dirty="0" smtClean="0"/>
              <a:t>Researcher’s inquiry-driven engagement in social </a:t>
            </a:r>
            <a:r>
              <a:rPr lang="en-US" dirty="0" smtClean="0"/>
              <a:t>movements, seeks to understand the world by changing it</a:t>
            </a:r>
            <a:endParaRPr 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7593294" y="3782416"/>
            <a:ext cx="1336776" cy="1429082"/>
            <a:chOff x="7593294" y="3782416"/>
            <a:chExt cx="1336776" cy="142908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815395">
              <a:off x="8011041" y="4292469"/>
              <a:ext cx="919029" cy="919029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/>
            <a:srcRect l="8565" t="11276" r="40274" b="12499"/>
            <a:stretch/>
          </p:blipFill>
          <p:spPr>
            <a:xfrm>
              <a:off x="7630165" y="4087216"/>
              <a:ext cx="1096506" cy="1018184"/>
            </a:xfrm>
            <a:prstGeom prst="rect">
              <a:avLst/>
            </a:prstGeom>
          </p:spPr>
        </p:pic>
        <p:pic>
          <p:nvPicPr>
            <p:cNvPr id="5" name="Picture 6" descr="Image result for bee 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593294" y="3782416"/>
              <a:ext cx="1017306" cy="774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13954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Importance of Stakeholder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CBPR and related perspectives </a:t>
            </a:r>
            <a:endParaRPr lang="en-US" dirty="0" smtClean="0"/>
          </a:p>
          <a:p>
            <a:r>
              <a:rPr lang="en-US" dirty="0" smtClean="0"/>
              <a:t>Improves study design</a:t>
            </a:r>
          </a:p>
          <a:p>
            <a:pPr lvl="1"/>
            <a:r>
              <a:rPr lang="en-US" dirty="0" smtClean="0"/>
              <a:t>Stakeholders </a:t>
            </a:r>
            <a:r>
              <a:rPr lang="en-US" dirty="0"/>
              <a:t>can provide specialized expertise that can complement the expertise of the interdisciplinary scientists on the research </a:t>
            </a:r>
            <a:r>
              <a:rPr lang="en-US" dirty="0" smtClean="0"/>
              <a:t>team</a:t>
            </a:r>
          </a:p>
          <a:p>
            <a:r>
              <a:rPr lang="en-US" dirty="0" smtClean="0"/>
              <a:t>Improves dissemination</a:t>
            </a:r>
          </a:p>
          <a:p>
            <a:pPr lvl="1"/>
            <a:r>
              <a:rPr lang="en-US" dirty="0" smtClean="0"/>
              <a:t>Remember the dissemination crisis</a:t>
            </a:r>
          </a:p>
          <a:p>
            <a:pPr lvl="1"/>
            <a:r>
              <a:rPr lang="en-US" dirty="0" smtClean="0"/>
              <a:t>Study </a:t>
            </a:r>
            <a:r>
              <a:rPr lang="en-US" dirty="0" smtClean="0"/>
              <a:t>questions, measures, and findings will be relevant to people in the real-world (who pay taxes, want the world to be a better place, </a:t>
            </a:r>
            <a:r>
              <a:rPr lang="en-US" dirty="0" smtClean="0"/>
              <a:t>and can create change)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12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Importance of Stakeholder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This is the future!</a:t>
            </a:r>
          </a:p>
          <a:p>
            <a:pPr lvl="1"/>
            <a:r>
              <a:rPr lang="en-US" dirty="0" smtClean="0"/>
              <a:t>Required by PCORI, American Cancer Society, and many other funders, including local (e.g., CELT, CPS)</a:t>
            </a:r>
          </a:p>
          <a:p>
            <a:pPr lvl="1"/>
            <a:r>
              <a:rPr lang="en-US" dirty="0" smtClean="0"/>
              <a:t>Highly valued by many of the world-leading journals (e.g., British Medical Journal)</a:t>
            </a:r>
          </a:p>
          <a:p>
            <a:r>
              <a:rPr lang="en-US" dirty="0" smtClean="0"/>
              <a:t>Pragmatically</a:t>
            </a:r>
          </a:p>
          <a:p>
            <a:pPr lvl="1"/>
            <a:r>
              <a:rPr lang="en-US" dirty="0" smtClean="0"/>
              <a:t>Psychology has a strategic advantage in this area</a:t>
            </a:r>
          </a:p>
          <a:p>
            <a:pPr lvl="1"/>
            <a:r>
              <a:rPr lang="en-US" dirty="0" smtClean="0"/>
              <a:t>Like many concepts in this </a:t>
            </a:r>
            <a:r>
              <a:rPr lang="en-US" dirty="0"/>
              <a:t>course (PCORI, Cohen’s d, translational science, </a:t>
            </a:r>
            <a:r>
              <a:rPr lang="en-US" dirty="0" smtClean="0"/>
              <a:t>REDCap, R), expertise could be something that turns an interview into a job</a:t>
            </a:r>
          </a:p>
        </p:txBody>
      </p:sp>
    </p:spTree>
    <p:extLst>
      <p:ext uri="{BB962C8B-B14F-4D97-AF65-F5344CB8AC3E}">
        <p14:creationId xmlns:p14="http://schemas.microsoft.com/office/powerpoint/2010/main" val="310635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2580364"/>
            <a:ext cx="3352800" cy="17526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0800" y="1513564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1513564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29200" y="1535335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4600" y="1538056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05600" y="2442728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05600" y="3505200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21329" y="2305500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05000" y="3276600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33599" y="4191000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99015" y="4485364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986762" y="4507135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172200" y="4343400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6000" y="1205787"/>
            <a:ext cx="1447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Physical Therapist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86200" y="5464296"/>
            <a:ext cx="10393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Psychologist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838200" y="3589563"/>
            <a:ext cx="939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Medical</a:t>
            </a:r>
            <a:br>
              <a:rPr lang="en-US" sz="1400" dirty="0" smtClean="0"/>
            </a:br>
            <a:r>
              <a:rPr lang="en-US" sz="1400" dirty="0" smtClean="0"/>
              <a:t>Sociologist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747539" y="903964"/>
            <a:ext cx="976862" cy="536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Family Physician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640998" y="4876800"/>
            <a:ext cx="25792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Brainy Undergrad who just learned about 697 types of reliability and validity, knows the catalogue of 342 social psych biases, can run descriptive statistics in SPSS, has a CV and CITI training, and responds to email twice daily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421336" y="2438400"/>
            <a:ext cx="13253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Family Caregiver of </a:t>
            </a:r>
            <a:r>
              <a:rPr lang="en-US" sz="1400" dirty="0" smtClean="0">
                <a:solidFill>
                  <a:srgbClr val="FF0000"/>
                </a:solidFill>
              </a:rPr>
              <a:t>Patient with Chronic Pain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4200" y="1551407"/>
            <a:ext cx="976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Nurse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491480" y="3798330"/>
            <a:ext cx="1347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Police Officer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" y="2341790"/>
            <a:ext cx="1961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“Patient” Stakeholder with History of </a:t>
            </a:r>
            <a:br>
              <a:rPr lang="en-US" sz="1400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Polysubstance Abuse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4899803"/>
            <a:ext cx="1461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Head of a Local Non-Profit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90800" y="5452176"/>
            <a:ext cx="1246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Biostatistician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4863192" y="944177"/>
            <a:ext cx="1246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Administrative Assistant</a:t>
            </a:r>
            <a:endParaRPr lang="en-US" sz="1400" dirty="0"/>
          </a:p>
        </p:txBody>
      </p:sp>
      <p:sp>
        <p:nvSpPr>
          <p:cNvPr id="29" name="Oval 28"/>
          <p:cNvSpPr/>
          <p:nvPr/>
        </p:nvSpPr>
        <p:spPr>
          <a:xfrm>
            <a:off x="5139156" y="4480703"/>
            <a:ext cx="838200" cy="838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876800" y="5437864"/>
            <a:ext cx="16024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Adult with Chronic Low Back Pain who Previously had an Opioid Addiction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56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2216</TotalTime>
  <Words>476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Wingdings</vt:lpstr>
      <vt:lpstr>Wingdings 2</vt:lpstr>
      <vt:lpstr>Median</vt:lpstr>
      <vt:lpstr>Clinical Research: Part 4 Into the community</vt:lpstr>
      <vt:lpstr>Overview</vt:lpstr>
      <vt:lpstr>Dimensional Perspective</vt:lpstr>
      <vt:lpstr>Dimensional Perspective</vt:lpstr>
      <vt:lpstr>Dimensional Perspective</vt:lpstr>
      <vt:lpstr>Dimensional Perspective</vt:lpstr>
      <vt:lpstr>Importance of Stakeholder Engagement</vt:lpstr>
      <vt:lpstr>Importance of Stakeholder Engagement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194</cp:revision>
  <cp:lastPrinted>2015-08-27T00:11:45Z</cp:lastPrinted>
  <dcterms:created xsi:type="dcterms:W3CDTF">2015-08-26T19:50:04Z</dcterms:created>
  <dcterms:modified xsi:type="dcterms:W3CDTF">2018-04-22T22:35:27Z</dcterms:modified>
</cp:coreProperties>
</file>