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7E2E0"/>
    <a:srgbClr val="FFE5E5"/>
    <a:srgbClr val="FFCCCC"/>
    <a:srgbClr val="FFCC99"/>
    <a:srgbClr val="FEEBB4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7" d="100"/>
          <a:sy n="97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705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Research: Part 3</a:t>
            </a:r>
            <a:br>
              <a:rPr lang="en-US" dirty="0" smtClean="0"/>
            </a:br>
            <a:r>
              <a:rPr lang="en-US" dirty="0" smtClean="0"/>
              <a:t>RCT</a:t>
            </a:r>
            <a:r>
              <a:rPr lang="en-US" sz="2800" dirty="0" smtClean="0"/>
              <a:t>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an RCT differ from an experiment?</a:t>
            </a:r>
          </a:p>
          <a:p>
            <a:r>
              <a:rPr lang="en-US" dirty="0" smtClean="0"/>
              <a:t>What are the key considerations in the design and evaluation of RCTs?</a:t>
            </a:r>
          </a:p>
          <a:p>
            <a:r>
              <a:rPr lang="en-US" dirty="0" smtClean="0"/>
              <a:t>What are the key considerations in the choice of comparators?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Controlled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Simply an experiment designed to influence a clinical outcome</a:t>
            </a:r>
          </a:p>
          <a:p>
            <a:pPr lvl="1"/>
            <a:r>
              <a:rPr lang="en-US" dirty="0" smtClean="0"/>
              <a:t>Experiment = random assignment across two or more conditions</a:t>
            </a:r>
          </a:p>
          <a:p>
            <a:pPr lvl="1"/>
            <a:r>
              <a:rPr lang="en-US" dirty="0" smtClean="0"/>
              <a:t>Clinical outcome = physical or mental health outcome (notably somewhat ambiguous)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2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 (APRICOT)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816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A</a:t>
            </a:r>
            <a:r>
              <a:rPr lang="en-US" dirty="0" smtClean="0"/>
              <a:t>ims or goals of the research</a:t>
            </a:r>
            <a:endParaRPr lang="en-US" dirty="0"/>
          </a:p>
          <a:p>
            <a:r>
              <a:rPr lang="en-US" b="1" u="sng" dirty="0" smtClean="0"/>
              <a:t>P</a:t>
            </a:r>
            <a:r>
              <a:rPr lang="en-US" dirty="0" smtClean="0"/>
              <a:t>articipants (eligibility, sample size, and accrual)</a:t>
            </a:r>
          </a:p>
          <a:p>
            <a:r>
              <a:rPr lang="en-US" b="1" u="sng" dirty="0" smtClean="0"/>
              <a:t>R</a:t>
            </a:r>
            <a:r>
              <a:rPr lang="en-US" dirty="0" smtClean="0"/>
              <a:t>andomization procedures</a:t>
            </a:r>
          </a:p>
          <a:p>
            <a:r>
              <a:rPr lang="en-US" b="1" u="sng" dirty="0" smtClean="0"/>
              <a:t>I</a:t>
            </a:r>
            <a:r>
              <a:rPr lang="en-US" dirty="0" smtClean="0"/>
              <a:t>ntervention(s)</a:t>
            </a:r>
          </a:p>
          <a:p>
            <a:r>
              <a:rPr lang="en-US" b="1" u="sng" dirty="0" smtClean="0"/>
              <a:t>C</a:t>
            </a:r>
            <a:r>
              <a:rPr lang="en-US" dirty="0" smtClean="0"/>
              <a:t>ontrol/Comparator condition(s)</a:t>
            </a:r>
          </a:p>
          <a:p>
            <a:r>
              <a:rPr lang="en-US" b="1" u="sng" dirty="0" smtClean="0"/>
              <a:t>O</a:t>
            </a:r>
            <a:r>
              <a:rPr lang="en-US" dirty="0" smtClean="0"/>
              <a:t>utcome measures</a:t>
            </a:r>
          </a:p>
          <a:p>
            <a:r>
              <a:rPr lang="en-US" b="1" u="sng" dirty="0" smtClean="0"/>
              <a:t>T</a:t>
            </a:r>
            <a:r>
              <a:rPr lang="en-US" dirty="0" smtClean="0"/>
              <a:t>imeline of intervention, assessment, follow-up</a:t>
            </a:r>
          </a:p>
          <a:p>
            <a:endParaRPr lang="en-US" dirty="0"/>
          </a:p>
          <a:p>
            <a:pPr marL="594360" lvl="2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You could take multiple courses based on the details of this slide alone, but consider PSYC </a:t>
            </a:r>
            <a:r>
              <a:rPr lang="en-US" sz="2400" i="1" dirty="0" smtClean="0">
                <a:solidFill>
                  <a:srgbClr val="FF0000"/>
                </a:solidFill>
              </a:rPr>
              <a:t>6100 (Grad. Clinical Research Methods) – If you earn a 95% </a:t>
            </a:r>
            <a:r>
              <a:rPr lang="en-US" sz="2400" i="1" dirty="0" smtClean="0">
                <a:solidFill>
                  <a:srgbClr val="FF0000"/>
                </a:solidFill>
              </a:rPr>
              <a:t>this semester, I will allow you to take it as a senior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6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Placebo</a:t>
            </a:r>
          </a:p>
          <a:p>
            <a:pPr lvl="1"/>
            <a:r>
              <a:rPr lang="en-US" dirty="0"/>
              <a:t>Substance lacking </a:t>
            </a:r>
            <a:r>
              <a:rPr lang="en-US" dirty="0" smtClean="0"/>
              <a:t>active treatment </a:t>
            </a:r>
            <a:br>
              <a:rPr lang="en-US" dirty="0" smtClean="0"/>
            </a:br>
            <a:r>
              <a:rPr lang="en-US" dirty="0" smtClean="0"/>
              <a:t>ingredient</a:t>
            </a:r>
            <a:endParaRPr lang="en-US" sz="2100" dirty="0"/>
          </a:p>
          <a:p>
            <a:pPr lvl="1"/>
            <a:r>
              <a:rPr lang="en-US" dirty="0"/>
              <a:t>Any observed effect (placebo </a:t>
            </a:r>
            <a:r>
              <a:rPr lang="en-US" dirty="0" smtClean="0"/>
              <a:t>effect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due to a self-fulfilling </a:t>
            </a:r>
            <a:r>
              <a:rPr lang="en-US" dirty="0" smtClean="0"/>
              <a:t>prophecy</a:t>
            </a:r>
          </a:p>
          <a:p>
            <a:pPr lvl="1"/>
            <a:r>
              <a:rPr lang="en-US" dirty="0" smtClean="0"/>
              <a:t>Inert vs. active placebo</a:t>
            </a:r>
          </a:p>
          <a:p>
            <a:r>
              <a:rPr lang="en-US" dirty="0" smtClean="0"/>
              <a:t>Waitlist</a:t>
            </a:r>
          </a:p>
          <a:p>
            <a:r>
              <a:rPr lang="en-US" dirty="0" smtClean="0"/>
              <a:t>Treatment as Usual (or Usual Care, or </a:t>
            </a:r>
            <a:r>
              <a:rPr lang="en-US" i="1" dirty="0" smtClean="0"/>
              <a:t>Enhanced</a:t>
            </a:r>
            <a:r>
              <a:rPr lang="en-US" dirty="0" smtClean="0"/>
              <a:t> Usual Care)</a:t>
            </a:r>
          </a:p>
          <a:p>
            <a:r>
              <a:rPr lang="en-US" dirty="0" smtClean="0"/>
              <a:t>Alternative Intervention</a:t>
            </a:r>
          </a:p>
          <a:p>
            <a:pPr marL="0" indent="0" algn="ctr">
              <a:buNone/>
            </a:pPr>
            <a:r>
              <a:rPr lang="en-US" dirty="0" smtClean="0"/>
              <a:t>Ethical issues? Scientific 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Placebo</a:t>
            </a:r>
          </a:p>
          <a:p>
            <a:pPr lvl="1"/>
            <a:r>
              <a:rPr lang="en-US" dirty="0"/>
              <a:t>Substance lacking </a:t>
            </a:r>
            <a:r>
              <a:rPr lang="en-US" dirty="0" smtClean="0"/>
              <a:t>active treatment </a:t>
            </a:r>
            <a:br>
              <a:rPr lang="en-US" dirty="0" smtClean="0"/>
            </a:br>
            <a:r>
              <a:rPr lang="en-US" dirty="0" smtClean="0"/>
              <a:t>ingredient</a:t>
            </a:r>
            <a:endParaRPr lang="en-US" sz="2100" dirty="0"/>
          </a:p>
          <a:p>
            <a:pPr lvl="1"/>
            <a:r>
              <a:rPr lang="en-US" dirty="0"/>
              <a:t>Any observed effect (placebo </a:t>
            </a:r>
            <a:r>
              <a:rPr lang="en-US" dirty="0" smtClean="0"/>
              <a:t>effect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due to a self-fulfilling </a:t>
            </a:r>
            <a:r>
              <a:rPr lang="en-US" dirty="0" smtClean="0"/>
              <a:t>prophecy</a:t>
            </a:r>
          </a:p>
          <a:p>
            <a:pPr lvl="1"/>
            <a:r>
              <a:rPr lang="en-US" dirty="0" smtClean="0"/>
              <a:t>Inert vs. active placebo</a:t>
            </a:r>
          </a:p>
          <a:p>
            <a:r>
              <a:rPr lang="en-US" dirty="0" smtClean="0"/>
              <a:t>Waitlist</a:t>
            </a:r>
          </a:p>
          <a:p>
            <a:r>
              <a:rPr lang="en-US" dirty="0" smtClean="0"/>
              <a:t>Treatment as Usual (or Usual Care, or </a:t>
            </a:r>
            <a:r>
              <a:rPr lang="en-US" i="1" dirty="0" smtClean="0"/>
              <a:t>Enhanced</a:t>
            </a:r>
            <a:r>
              <a:rPr lang="en-US" dirty="0" smtClean="0"/>
              <a:t> Usual Care)</a:t>
            </a:r>
          </a:p>
          <a:p>
            <a:r>
              <a:rPr lang="en-US" dirty="0" smtClean="0"/>
              <a:t>Alternative Intervention</a:t>
            </a:r>
          </a:p>
          <a:p>
            <a:pPr marL="0" indent="0" algn="ctr">
              <a:buNone/>
            </a:pPr>
            <a:r>
              <a:rPr lang="en-US" dirty="0" smtClean="0"/>
              <a:t>Ethical issues? Scientific issues?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828800"/>
            <a:ext cx="2514600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Many treatments are harmful if not toxic in the short-run, have unknown long-term side effects, are ineffective, and/or </a:t>
            </a:r>
            <a:r>
              <a:rPr lang="en-US" dirty="0" smtClean="0"/>
              <a:t>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Placebo</a:t>
            </a:r>
          </a:p>
          <a:p>
            <a:pPr lvl="1"/>
            <a:r>
              <a:rPr lang="en-US" dirty="0"/>
              <a:t>Substance lacking </a:t>
            </a:r>
            <a:r>
              <a:rPr lang="en-US" dirty="0" smtClean="0"/>
              <a:t>active treatment </a:t>
            </a:r>
            <a:br>
              <a:rPr lang="en-US" dirty="0" smtClean="0"/>
            </a:br>
            <a:r>
              <a:rPr lang="en-US" dirty="0" smtClean="0"/>
              <a:t>ingredient</a:t>
            </a:r>
            <a:endParaRPr lang="en-US" sz="2100" dirty="0"/>
          </a:p>
          <a:p>
            <a:pPr lvl="1"/>
            <a:r>
              <a:rPr lang="en-US" dirty="0"/>
              <a:t>Any observed effect (placebo </a:t>
            </a:r>
            <a:r>
              <a:rPr lang="en-US" dirty="0" smtClean="0"/>
              <a:t>effect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due to a self-fulfilling </a:t>
            </a:r>
            <a:r>
              <a:rPr lang="en-US" dirty="0" smtClean="0"/>
              <a:t>prophecy</a:t>
            </a:r>
          </a:p>
          <a:p>
            <a:pPr lvl="1"/>
            <a:r>
              <a:rPr lang="en-US" dirty="0" smtClean="0"/>
              <a:t>Inert vs. active placebo</a:t>
            </a:r>
          </a:p>
          <a:p>
            <a:r>
              <a:rPr lang="en-US" dirty="0" smtClean="0"/>
              <a:t>Waitlist</a:t>
            </a:r>
          </a:p>
          <a:p>
            <a:r>
              <a:rPr lang="en-US" dirty="0" smtClean="0"/>
              <a:t>Treatment as Usual (or Usual Care, or </a:t>
            </a:r>
            <a:r>
              <a:rPr lang="en-US" i="1" dirty="0" smtClean="0"/>
              <a:t>Enhanced</a:t>
            </a:r>
            <a:r>
              <a:rPr lang="en-US" dirty="0" smtClean="0"/>
              <a:t> Usual Care)</a:t>
            </a:r>
          </a:p>
          <a:p>
            <a:r>
              <a:rPr lang="en-US" dirty="0" smtClean="0"/>
              <a:t>Alternative Intervention</a:t>
            </a:r>
          </a:p>
          <a:p>
            <a:pPr marL="0" indent="0" algn="ctr">
              <a:buNone/>
            </a:pPr>
            <a:r>
              <a:rPr lang="en-US" dirty="0" smtClean="0"/>
              <a:t>Ethical issues? Scientific issues?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18858" y="4114800"/>
            <a:ext cx="284719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Many </a:t>
            </a:r>
            <a:r>
              <a:rPr lang="en-US" dirty="0" smtClean="0"/>
              <a:t>have no/few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4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Efficacy Study: </a:t>
            </a:r>
            <a:r>
              <a:rPr lang="en-US" dirty="0" smtClean="0"/>
              <a:t>Compares a new intervention to a control condition under highly controlled or ideal circumstances (narrow eligibility, </a:t>
            </a:r>
            <a:r>
              <a:rPr lang="en-US" dirty="0"/>
              <a:t>no concurrent interventions, </a:t>
            </a:r>
            <a:r>
              <a:rPr lang="en-US" dirty="0" smtClean="0"/>
              <a:t>expert interventionists, plentiful resources, mechanisms assessed)</a:t>
            </a:r>
          </a:p>
          <a:p>
            <a:r>
              <a:rPr lang="en-US" b="1" dirty="0" smtClean="0"/>
              <a:t>Effectiveness Study: </a:t>
            </a:r>
            <a:r>
              <a:rPr lang="en-US" dirty="0" smtClean="0"/>
              <a:t>Compares a new intervention to a control condition under real-world circumstances (broad eligibility, fewer resources, lower expertise, flexible)</a:t>
            </a:r>
          </a:p>
          <a:p>
            <a:r>
              <a:rPr lang="en-US" b="1" dirty="0" smtClean="0"/>
              <a:t>Comparative Effectiveness Study: </a:t>
            </a:r>
            <a:r>
              <a:rPr lang="en-US" dirty="0" smtClean="0"/>
              <a:t>Compares two or more interventions that are empirically supported and/or commonly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74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2091</TotalTime>
  <Words>278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Median</vt:lpstr>
      <vt:lpstr>Clinical Research: Part 3 RCTs</vt:lpstr>
      <vt:lpstr>Overview</vt:lpstr>
      <vt:lpstr>Randomized Controlled Trial</vt:lpstr>
      <vt:lpstr>Key Considerations (APRICOT)</vt:lpstr>
      <vt:lpstr>Comparators</vt:lpstr>
      <vt:lpstr>Comparators</vt:lpstr>
      <vt:lpstr>Comparators</vt:lpstr>
      <vt:lpstr>Types of Studies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181</cp:revision>
  <cp:lastPrinted>2015-08-27T00:11:45Z</cp:lastPrinted>
  <dcterms:created xsi:type="dcterms:W3CDTF">2015-08-26T19:50:04Z</dcterms:created>
  <dcterms:modified xsi:type="dcterms:W3CDTF">2018-04-16T02:02:00Z</dcterms:modified>
</cp:coreProperties>
</file>