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handoutMasterIdLst>
    <p:handoutMasterId r:id="rId19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71" r:id="rId9"/>
    <p:sldId id="270" r:id="rId10"/>
    <p:sldId id="272" r:id="rId11"/>
    <p:sldId id="265" r:id="rId12"/>
    <p:sldId id="267" r:id="rId13"/>
    <p:sldId id="269" r:id="rId14"/>
    <p:sldId id="268" r:id="rId15"/>
    <p:sldId id="266" r:id="rId16"/>
    <p:sldId id="274" r:id="rId17"/>
    <p:sldId id="273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E2E0"/>
    <a:srgbClr val="FFE5E5"/>
    <a:srgbClr val="FFCCCC"/>
    <a:srgbClr val="FFCC99"/>
    <a:srgbClr val="FEEBB4"/>
    <a:srgbClr val="FEF0CA"/>
    <a:srgbClr val="FEE0B4"/>
    <a:srgbClr val="99CCFF"/>
    <a:srgbClr val="CCFF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34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30C92E-4655-40B4-B508-9AE27C0ED521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1A2794-5441-4850-8CF8-25BEA6107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87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63E4FBE-3118-4E72-B41E-54A65AA55758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63E4FBE-3118-4E72-B41E-54A65AA55758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362200"/>
            <a:ext cx="67056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Clinical Research: Part 1</a:t>
            </a:r>
            <a:br>
              <a:rPr lang="en-US" dirty="0" smtClean="0"/>
            </a:br>
            <a:r>
              <a:rPr lang="en-US" dirty="0" smtClean="0"/>
              <a:t>Small-N Designs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5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46" y="533400"/>
            <a:ext cx="8837154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6592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Multiple-Baseline </a:t>
            </a:r>
            <a:br>
              <a:rPr lang="en-US" dirty="0" smtClean="0"/>
            </a:br>
            <a:r>
              <a:rPr lang="en-US" dirty="0" smtClean="0"/>
              <a:t>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Multiple </a:t>
            </a:r>
            <a:r>
              <a:rPr lang="en-US" dirty="0"/>
              <a:t>people, settings,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</a:t>
            </a:r>
            <a:r>
              <a:rPr lang="en-US" dirty="0"/>
              <a:t>outcomes </a:t>
            </a:r>
            <a:r>
              <a:rPr lang="en-US" dirty="0" smtClean="0"/>
              <a:t>- why?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Phase </a:t>
            </a:r>
            <a:r>
              <a:rPr lang="en-US" dirty="0"/>
              <a:t>changes typically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staggered - why?</a:t>
            </a:r>
            <a:br>
              <a:rPr lang="en-US" dirty="0" smtClean="0"/>
            </a:br>
            <a:endParaRPr lang="en-US" dirty="0"/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3128" y="0"/>
            <a:ext cx="4250871" cy="6875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023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multiplebaselines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3004"/>
            <a:ext cx="4747744" cy="6758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7082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51756"/>
            <a:ext cx="4724400" cy="6737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4247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6172200" cy="6803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5267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Changing-Criterion Designs (Shaping)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4495800"/>
          </a:xfrm>
        </p:spPr>
        <p:txBody>
          <a:bodyPr/>
          <a:lstStyle/>
          <a:p>
            <a:r>
              <a:rPr lang="en-US" dirty="0" smtClean="0"/>
              <a:t>Begin by identifying a goal (outcome, criterion, target behavior) that is too complex to readily achieve </a:t>
            </a:r>
          </a:p>
          <a:p>
            <a:r>
              <a:rPr lang="en-US" dirty="0" smtClean="0"/>
              <a:t>Identify </a:t>
            </a:r>
            <a:r>
              <a:rPr lang="en-US" dirty="0" err="1" smtClean="0"/>
              <a:t>subgoals</a:t>
            </a:r>
            <a:r>
              <a:rPr lang="en-US" dirty="0" smtClean="0"/>
              <a:t> along the pathway to the goal </a:t>
            </a:r>
          </a:p>
          <a:p>
            <a:r>
              <a:rPr lang="en-US" dirty="0" smtClean="0"/>
              <a:t>Offer a reward when the first </a:t>
            </a:r>
            <a:r>
              <a:rPr lang="en-US" dirty="0" err="1" smtClean="0"/>
              <a:t>subgoal</a:t>
            </a:r>
            <a:r>
              <a:rPr lang="en-US" dirty="0" smtClean="0"/>
              <a:t> is met</a:t>
            </a:r>
            <a:endParaRPr lang="en-US" dirty="0"/>
          </a:p>
          <a:p>
            <a:r>
              <a:rPr lang="en-US" dirty="0" smtClean="0"/>
              <a:t>In each subsequent phase, only offer the reward when the next </a:t>
            </a:r>
            <a:r>
              <a:rPr lang="en-US" dirty="0" err="1" smtClean="0"/>
              <a:t>subgoal</a:t>
            </a:r>
            <a:r>
              <a:rPr lang="en-US" dirty="0" smtClean="0"/>
              <a:t> is met, until finally reaching the goal</a:t>
            </a:r>
          </a:p>
          <a:p>
            <a:r>
              <a:rPr lang="en-US" dirty="0" smtClean="0"/>
              <a:t>Examples: Encouraging reading, training a dog to fetch beer, exercise, behavioral activation, getting a partner/parent/sibling to do something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1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57200" y="93294"/>
            <a:ext cx="8229600" cy="6612306"/>
            <a:chOff x="457200" y="93294"/>
            <a:chExt cx="8229600" cy="6612306"/>
          </a:xfrm>
        </p:grpSpPr>
        <p:pic>
          <p:nvPicPr>
            <p:cNvPr id="2050" name="Picture 2" descr="https://classconnection.s3.amazonaws.com/54/flashcards/233054/jpg/changingcreiterion-142C47395230C9CFB05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93294"/>
              <a:ext cx="8229600" cy="66123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" name="Picture 2" descr="https://classconnection.s3.amazonaws.com/54/flashcards/233054/jpg/changingcreiterion-142C47395230C9CFB05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29" t="53904" r="91117" b="42639"/>
            <a:stretch/>
          </p:blipFill>
          <p:spPr bwMode="auto">
            <a:xfrm>
              <a:off x="971552" y="3650457"/>
              <a:ext cx="350044" cy="228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97364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.slidesharecdn.com/workshop-mhealthevidence-141106132912-conversion-gate02/95/wh2014-workshop-mhealth-evidence-19-638.jpg?cb=141528180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99" t="23530" r="7256"/>
          <a:stretch/>
        </p:blipFill>
        <p:spPr bwMode="auto">
          <a:xfrm>
            <a:off x="130630" y="304800"/>
            <a:ext cx="8915400" cy="623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517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How do Small-N designs fit within the broader context of clinical research?</a:t>
            </a:r>
          </a:p>
          <a:p>
            <a:r>
              <a:rPr lang="en-US" dirty="0" smtClean="0"/>
              <a:t>What are the strengths and limitations of Case Studies?</a:t>
            </a:r>
          </a:p>
          <a:p>
            <a:r>
              <a:rPr lang="en-US" dirty="0" smtClean="0"/>
              <a:t>What are the varying types of Single-Subject Designs, and why are they </a:t>
            </a:r>
            <a:r>
              <a:rPr lang="en-US" smtClean="0"/>
              <a:t>used</a:t>
            </a:r>
            <a:r>
              <a:rPr lang="en-US" smtClean="0"/>
              <a:t>?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64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Clinical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Randomized Controlled </a:t>
            </a:r>
            <a:r>
              <a:rPr lang="en-US" dirty="0" smtClean="0"/>
              <a:t>Trials (soon)</a:t>
            </a:r>
            <a:endParaRPr lang="en-US" dirty="0"/>
          </a:p>
          <a:p>
            <a:r>
              <a:rPr lang="en-US" dirty="0"/>
              <a:t>Quasi-experimental </a:t>
            </a:r>
            <a:r>
              <a:rPr lang="en-US" dirty="0" smtClean="0"/>
              <a:t>Designs (next time)</a:t>
            </a:r>
            <a:endParaRPr lang="en-US" dirty="0"/>
          </a:p>
          <a:p>
            <a:r>
              <a:rPr lang="en-US" dirty="0" smtClean="0"/>
              <a:t>Small-</a:t>
            </a:r>
            <a:r>
              <a:rPr lang="en-US" i="1" dirty="0" smtClean="0"/>
              <a:t>N</a:t>
            </a:r>
            <a:r>
              <a:rPr lang="en-US" dirty="0" smtClean="0"/>
              <a:t> designs (today)</a:t>
            </a:r>
          </a:p>
          <a:p>
            <a:pPr lvl="1"/>
            <a:r>
              <a:rPr lang="en-US" dirty="0" smtClean="0"/>
              <a:t>Involves attempting to help a single or small number of individuals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herapy, parenting, animal training, school-based intervention, medicine, sports psychology, self-help</a:t>
            </a:r>
          </a:p>
        </p:txBody>
      </p:sp>
    </p:spTree>
    <p:extLst>
      <p:ext uri="{BB962C8B-B14F-4D97-AF65-F5344CB8AC3E}">
        <p14:creationId xmlns:p14="http://schemas.microsoft.com/office/powerpoint/2010/main" val="1337780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 for Small-</a:t>
            </a:r>
            <a:r>
              <a:rPr lang="en-US" i="1" dirty="0" smtClean="0"/>
              <a:t>N</a:t>
            </a:r>
            <a:r>
              <a:rPr lang="en-US" dirty="0" smtClean="0"/>
              <a:t>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Critique of large-</a:t>
            </a:r>
            <a:r>
              <a:rPr lang="en-US" i="1" dirty="0" smtClean="0"/>
              <a:t>N</a:t>
            </a:r>
            <a:r>
              <a:rPr lang="en-US" dirty="0" smtClean="0"/>
              <a:t> designs</a:t>
            </a:r>
          </a:p>
          <a:p>
            <a:pPr lvl="1"/>
            <a:r>
              <a:rPr lang="en-US" dirty="0" smtClean="0"/>
              <a:t>Any difference is statistically significant if big enough </a:t>
            </a:r>
            <a:r>
              <a:rPr lang="en-US" i="1" dirty="0" smtClean="0"/>
              <a:t>N</a:t>
            </a:r>
          </a:p>
          <a:p>
            <a:pPr lvl="2"/>
            <a:r>
              <a:rPr lang="en-US" dirty="0" smtClean="0"/>
              <a:t>Clinical (practical, real-world) significance can be demonstrated with a single individual</a:t>
            </a:r>
          </a:p>
          <a:p>
            <a:pPr lvl="1"/>
            <a:r>
              <a:rPr lang="en-US" dirty="0" smtClean="0"/>
              <a:t>Group-level findings may not apply to a particular individual</a:t>
            </a:r>
            <a:endParaRPr lang="en-US" dirty="0"/>
          </a:p>
          <a:p>
            <a:pPr lvl="2"/>
            <a:r>
              <a:rPr lang="en-US" dirty="0" smtClean="0"/>
              <a:t>Health service psychology (e.g., clinical, counseling, school psychology) is often focused on intervening with individuals</a:t>
            </a:r>
          </a:p>
          <a:p>
            <a:r>
              <a:rPr lang="en-US" dirty="0" smtClean="0"/>
              <a:t>Periodic fluctuations in historical focus on groups vs. individuals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581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Detailed account of a single case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Charcot and Freud, Thalidomide, FAS, SSRI-induced suicidality, Lung cancer</a:t>
            </a:r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Excellent detail, </a:t>
            </a:r>
            <a:r>
              <a:rPr lang="en-US" dirty="0"/>
              <a:t>Useful when a single incident proves a </a:t>
            </a:r>
            <a:r>
              <a:rPr lang="en-US" dirty="0" smtClean="0"/>
              <a:t>claim, Focuses </a:t>
            </a:r>
            <a:r>
              <a:rPr lang="en-US" dirty="0"/>
              <a:t>attention, facilitating more comprehensive </a:t>
            </a:r>
            <a:r>
              <a:rPr lang="en-US" dirty="0" smtClean="0"/>
              <a:t>research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Prone to bias, Can facilitate pseudoscience, Difficult to show internal validity, Poor external validity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76200"/>
            <a:ext cx="1524000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5666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Single-Subject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Study an individual or small sample in detail</a:t>
            </a:r>
          </a:p>
          <a:p>
            <a:r>
              <a:rPr lang="en-US" dirty="0" smtClean="0"/>
              <a:t>Like a case study, but much more focus on data and control, involves </a:t>
            </a:r>
            <a:r>
              <a:rPr lang="en-US" i="1" dirty="0" smtClean="0"/>
              <a:t>tracking outcomes </a:t>
            </a:r>
            <a:r>
              <a:rPr lang="en-US" dirty="0" smtClean="0"/>
              <a:t>closely and </a:t>
            </a:r>
            <a:r>
              <a:rPr lang="en-US" i="1" dirty="0" smtClean="0"/>
              <a:t>implementing interventions systematically</a:t>
            </a:r>
          </a:p>
          <a:p>
            <a:r>
              <a:rPr lang="en-US" dirty="0" smtClean="0"/>
              <a:t>Terminology</a:t>
            </a:r>
          </a:p>
          <a:p>
            <a:pPr lvl="1"/>
            <a:r>
              <a:rPr lang="en-US" dirty="0" smtClean="0"/>
              <a:t>A = baseline</a:t>
            </a:r>
          </a:p>
          <a:p>
            <a:pPr lvl="1"/>
            <a:r>
              <a:rPr lang="en-US" dirty="0" smtClean="0"/>
              <a:t>B = some treatment, manipulation, or intervention</a:t>
            </a:r>
          </a:p>
          <a:p>
            <a:pPr lvl="1"/>
            <a:r>
              <a:rPr lang="en-US" dirty="0" smtClean="0"/>
              <a:t>C, D, E, </a:t>
            </a:r>
            <a:r>
              <a:rPr lang="en-US" dirty="0" err="1" smtClean="0"/>
              <a:t>etc</a:t>
            </a:r>
            <a:r>
              <a:rPr lang="en-US" dirty="0" smtClean="0"/>
              <a:t> = other treatments</a:t>
            </a:r>
          </a:p>
          <a:p>
            <a:pPr lvl="1"/>
            <a:r>
              <a:rPr lang="en-US" dirty="0" smtClean="0"/>
              <a:t>CD = combination of two treatments</a:t>
            </a:r>
          </a:p>
          <a:p>
            <a:pPr lvl="1"/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, B</a:t>
            </a:r>
            <a:r>
              <a:rPr lang="en-US" baseline="-25000" dirty="0" smtClean="0"/>
              <a:t>2</a:t>
            </a:r>
            <a:r>
              <a:rPr lang="en-US" dirty="0" smtClean="0"/>
              <a:t>, B</a:t>
            </a:r>
            <a:r>
              <a:rPr lang="en-US" baseline="-25000" dirty="0" smtClean="0"/>
              <a:t>3</a:t>
            </a:r>
            <a:r>
              <a:rPr lang="en-US" dirty="0" smtClean="0"/>
              <a:t> = variation of same treatment</a:t>
            </a:r>
          </a:p>
          <a:p>
            <a:r>
              <a:rPr lang="en-US" dirty="0" smtClean="0"/>
              <a:t>DV (outcome) measured repeatedly throughout varying phases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280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Simple examples</a:t>
            </a:r>
          </a:p>
          <a:p>
            <a:pPr lvl="1"/>
            <a:r>
              <a:rPr lang="en-US" dirty="0" smtClean="0"/>
              <a:t>A-B</a:t>
            </a:r>
          </a:p>
          <a:p>
            <a:pPr lvl="1"/>
            <a:r>
              <a:rPr lang="en-US" dirty="0" smtClean="0"/>
              <a:t>A-B-A</a:t>
            </a:r>
          </a:p>
          <a:p>
            <a:pPr lvl="1"/>
            <a:r>
              <a:rPr lang="en-US" dirty="0" smtClean="0"/>
              <a:t>A-B-A-B</a:t>
            </a:r>
          </a:p>
          <a:p>
            <a:endParaRPr lang="en-US" dirty="0"/>
          </a:p>
          <a:p>
            <a:r>
              <a:rPr lang="en-US" dirty="0" smtClean="0"/>
              <a:t>Other examples</a:t>
            </a:r>
          </a:p>
          <a:p>
            <a:pPr lvl="1"/>
            <a:r>
              <a:rPr lang="en-US" dirty="0" smtClean="0"/>
              <a:t>A-B</a:t>
            </a:r>
            <a:r>
              <a:rPr lang="en-US" baseline="-25000" dirty="0" smtClean="0"/>
              <a:t>1</a:t>
            </a:r>
            <a:r>
              <a:rPr lang="en-US" dirty="0" smtClean="0"/>
              <a:t>-B</a:t>
            </a:r>
            <a:r>
              <a:rPr lang="en-US" baseline="-25000" dirty="0" smtClean="0"/>
              <a:t>2</a:t>
            </a:r>
            <a:r>
              <a:rPr lang="en-US" dirty="0" smtClean="0"/>
              <a:t>-B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A-B-C-BC</a:t>
            </a:r>
          </a:p>
          <a:p>
            <a:pPr lvl="1"/>
            <a:r>
              <a:rPr lang="en-US" dirty="0" smtClean="0"/>
              <a:t>A-B</a:t>
            </a:r>
            <a:r>
              <a:rPr lang="en-US" baseline="-25000" dirty="0" smtClean="0"/>
              <a:t>1</a:t>
            </a:r>
            <a:r>
              <a:rPr lang="en-US" dirty="0" smtClean="0"/>
              <a:t>-B</a:t>
            </a:r>
            <a:r>
              <a:rPr lang="en-US" baseline="-25000" dirty="0" smtClean="0"/>
              <a:t>2</a:t>
            </a:r>
            <a:r>
              <a:rPr lang="en-US" dirty="0" smtClean="0"/>
              <a:t>-B</a:t>
            </a:r>
            <a:r>
              <a:rPr lang="en-US" baseline="-25000" dirty="0" smtClean="0"/>
              <a:t>3</a:t>
            </a:r>
            <a:r>
              <a:rPr lang="en-US" dirty="0" smtClean="0"/>
              <a:t>-C-D-B</a:t>
            </a:r>
            <a:r>
              <a:rPr lang="en-US" baseline="-25000" dirty="0" smtClean="0"/>
              <a:t>2</a:t>
            </a:r>
            <a:r>
              <a:rPr lang="en-US" dirty="0" smtClean="0"/>
              <a:t>D-A-</a:t>
            </a:r>
            <a:r>
              <a:rPr lang="en-US" dirty="0"/>
              <a:t>B</a:t>
            </a:r>
            <a:r>
              <a:rPr lang="en-US" baseline="-25000" dirty="0"/>
              <a:t>2</a:t>
            </a:r>
            <a:r>
              <a:rPr lang="en-US" dirty="0"/>
              <a:t>D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496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fig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399" y="685800"/>
            <a:ext cx="5938797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447800" y="2209800"/>
            <a:ext cx="12192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Frequency of Emotion Words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614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fig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5867" y="381000"/>
            <a:ext cx="6773333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676274" y="1371600"/>
            <a:ext cx="1838326" cy="2819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altLang="en-US" sz="1500" dirty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Minutes Spent Reading Each Day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3298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1890</TotalTime>
  <Words>411</Words>
  <Application>Microsoft Office PowerPoint</Application>
  <PresentationFormat>On-screen Show (4:3)</PresentationFormat>
  <Paragraphs>66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Tw Cen MT</vt:lpstr>
      <vt:lpstr>Wingdings</vt:lpstr>
      <vt:lpstr>Wingdings 2</vt:lpstr>
      <vt:lpstr>Median</vt:lpstr>
      <vt:lpstr>Clinical Research: Part 1 Small-N Designs</vt:lpstr>
      <vt:lpstr>Overview</vt:lpstr>
      <vt:lpstr>Introduction to Clinical Research</vt:lpstr>
      <vt:lpstr>Rationale for Small-N Designs</vt:lpstr>
      <vt:lpstr>Case Studies</vt:lpstr>
      <vt:lpstr>Single-Subject Designs</vt:lpstr>
      <vt:lpstr>Example Designs</vt:lpstr>
      <vt:lpstr>PowerPoint Presentation</vt:lpstr>
      <vt:lpstr>PowerPoint Presentation</vt:lpstr>
      <vt:lpstr>PowerPoint Presentation</vt:lpstr>
      <vt:lpstr>Multiple-Baseline  Designs</vt:lpstr>
      <vt:lpstr>PowerPoint Presentation</vt:lpstr>
      <vt:lpstr>PowerPoint Presentation</vt:lpstr>
      <vt:lpstr>PowerPoint Presentation</vt:lpstr>
      <vt:lpstr>Changing-Criterion Designs (Shaping)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 3130: Experimental Psychology</dc:title>
  <dc:creator>Mike Hoerger</dc:creator>
  <cp:lastModifiedBy>Michael Hoerger</cp:lastModifiedBy>
  <cp:revision>160</cp:revision>
  <cp:lastPrinted>2015-08-27T00:11:45Z</cp:lastPrinted>
  <dcterms:created xsi:type="dcterms:W3CDTF">2015-08-26T19:50:04Z</dcterms:created>
  <dcterms:modified xsi:type="dcterms:W3CDTF">2018-04-08T22:25:11Z</dcterms:modified>
</cp:coreProperties>
</file>