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handoutMasterIdLst>
    <p:handoutMasterId r:id="rId9"/>
  </p:handoutMasterIdLst>
  <p:sldIdLst>
    <p:sldId id="256" r:id="rId2"/>
    <p:sldId id="258" r:id="rId3"/>
    <p:sldId id="259" r:id="rId4"/>
    <p:sldId id="260" r:id="rId5"/>
    <p:sldId id="264" r:id="rId6"/>
    <p:sldId id="261" r:id="rId7"/>
    <p:sldId id="26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0CA"/>
    <a:srgbClr val="FEEBB4"/>
    <a:srgbClr val="FEE0B4"/>
    <a:srgbClr val="FFCC99"/>
    <a:srgbClr val="99CCFF"/>
    <a:srgbClr val="CCFFFF"/>
    <a:srgbClr val="CCCCFF"/>
    <a:srgbClr val="CCFF99"/>
    <a:srgbClr val="CCFF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30C92E-4655-40B4-B508-9AE27C0ED521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1A2794-5441-4850-8CF8-25BEA6107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87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63E4FBE-3118-4E72-B41E-54A65AA55758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-i9GXbptog" TargetMode="External"/><Relationship Id="rId2" Type="http://schemas.openxmlformats.org/officeDocument/2006/relationships/hyperlink" Target="https://youtu.be/hFvvI5s-KHg?t=1m29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youtu.be/EGt7xrUAapo?t=1m38s" TargetMode="External"/><Relationship Id="rId5" Type="http://schemas.openxmlformats.org/officeDocument/2006/relationships/hyperlink" Target="https://youtu.be/RYevrk-7Gjo?t=5m" TargetMode="External"/><Relationship Id="rId4" Type="http://schemas.openxmlformats.org/officeDocument/2006/relationships/hyperlink" Target="https://www.youtube.com/watch?v=IAHVCvV6vE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NuKhW3sJsA" TargetMode="External"/><Relationship Id="rId2" Type="http://schemas.openxmlformats.org/officeDocument/2006/relationships/hyperlink" Target="https://www.youtube.com/watch?v=1N2CKeMoay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gyLUuYjSlME" TargetMode="External"/><Relationship Id="rId5" Type="http://schemas.openxmlformats.org/officeDocument/2006/relationships/hyperlink" Target="http://www.youtube.com/watch?v=ICjyzxfBhvw" TargetMode="External"/><Relationship Id="rId4" Type="http://schemas.openxmlformats.org/officeDocument/2006/relationships/hyperlink" Target="https://www.youtube.com/watch?v=omWvful3I4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362200"/>
            <a:ext cx="6477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Measurement: Part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observational research?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some of the challenges in observational research?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ways of overcoming those challenges?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“Observational” can have different meanings</a:t>
            </a:r>
          </a:p>
          <a:p>
            <a:pPr lvl="1"/>
            <a:r>
              <a:rPr lang="en-US" dirty="0" smtClean="0"/>
              <a:t>Any non-intervention study (general focus thus far)</a:t>
            </a:r>
          </a:p>
          <a:p>
            <a:pPr lvl="1"/>
            <a:r>
              <a:rPr lang="en-US" dirty="0" smtClean="0"/>
              <a:t>More specifically, viewing people’s behavior (today)</a:t>
            </a:r>
          </a:p>
          <a:p>
            <a:r>
              <a:rPr lang="en-US" dirty="0" smtClean="0"/>
              <a:t>Categories</a:t>
            </a:r>
          </a:p>
          <a:p>
            <a:pPr lvl="1"/>
            <a:r>
              <a:rPr lang="en-US" dirty="0" smtClean="0"/>
              <a:t>Participant vs. Naturalistic (non-participant)</a:t>
            </a:r>
          </a:p>
          <a:p>
            <a:pPr lvl="1"/>
            <a:r>
              <a:rPr lang="en-US" dirty="0" smtClean="0"/>
              <a:t>Overt vs. Covert</a:t>
            </a:r>
          </a:p>
          <a:p>
            <a:pPr lvl="1"/>
            <a:r>
              <a:rPr lang="en-US" dirty="0" smtClean="0"/>
              <a:t>Quantitative vs. Qualitative vs. Mixed-Methods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2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Clip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Amy Schumer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youtu.be/hFvvI5s-KHg?t=1m29s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Jim </a:t>
            </a:r>
            <a:r>
              <a:rPr lang="en-US" dirty="0"/>
              <a:t>Gaffigan</a:t>
            </a:r>
          </a:p>
          <a:p>
            <a:pPr marL="0" indent="0">
              <a:buNone/>
            </a:pPr>
            <a:r>
              <a:rPr lang="en-US" u="sng" dirty="0">
                <a:hlinkClick r:id="rId3"/>
              </a:rPr>
              <a:t>https://www.youtube.com/watch?v=N-i9GXbptog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Aziz Ansari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www.youtube.com/watch?v=IAHVCvV6vE4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Kathy Griffin</a:t>
            </a:r>
          </a:p>
          <a:p>
            <a:pPr marL="0" indent="0">
              <a:buNone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youtu.be/RYevrk-7Gjo?t=5m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Sarah </a:t>
            </a:r>
            <a:r>
              <a:rPr lang="en-US" dirty="0"/>
              <a:t>Silverman</a:t>
            </a:r>
          </a:p>
          <a:p>
            <a:pPr marL="0" indent="0">
              <a:buNone/>
            </a:pPr>
            <a:r>
              <a:rPr lang="en-US" u="sng" dirty="0">
                <a:hlinkClick r:id="rId6"/>
              </a:rPr>
              <a:t>http://</a:t>
            </a:r>
            <a:r>
              <a:rPr lang="en-US" u="sng" dirty="0" smtClean="0">
                <a:hlinkClick r:id="rId6"/>
              </a:rPr>
              <a:t>youtu.be/EGt7xrUAapo?t=1m38s</a:t>
            </a:r>
            <a:endParaRPr lang="en-US" u="sn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59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Clip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Demetri Martin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https://www.youtube.com/watch?v=1N2CKeMoayg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Trevor Noah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https://www.youtube.com/watch?v=-</a:t>
            </a:r>
            <a:r>
              <a:rPr lang="en-US" dirty="0" smtClean="0">
                <a:hlinkClick r:id="rId3"/>
              </a:rPr>
              <a:t>NuKhW3sJsA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Emily Heller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www.youtube.com/watch?v=omWvful3I40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Ellen </a:t>
            </a:r>
            <a:r>
              <a:rPr lang="en-US" dirty="0" err="1"/>
              <a:t>Degeneres</a:t>
            </a:r>
            <a:endParaRPr lang="en-US" dirty="0"/>
          </a:p>
          <a:p>
            <a:pPr marL="0" indent="0">
              <a:buNone/>
            </a:pPr>
            <a:r>
              <a:rPr lang="en-US" u="sng" dirty="0">
                <a:hlinkClick r:id="rId5"/>
              </a:rPr>
              <a:t>http://</a:t>
            </a:r>
            <a:r>
              <a:rPr lang="en-US" u="sng" dirty="0" smtClean="0">
                <a:hlinkClick r:id="rId5"/>
              </a:rPr>
              <a:t>www.youtube.com/watch?v=ICjyzxfBhvw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Louis </a:t>
            </a:r>
            <a:r>
              <a:rPr lang="en-US" dirty="0" smtClean="0"/>
              <a:t>CK</a:t>
            </a:r>
          </a:p>
          <a:p>
            <a:pPr marL="0" indent="0">
              <a:buNone/>
            </a:pP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www.youtube.com/watch?v=gyLUuYjSlME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6873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in Observational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Observer bias…</a:t>
            </a:r>
          </a:p>
          <a:p>
            <a:pPr marL="0" indent="0">
              <a:buNone/>
            </a:pPr>
            <a:r>
              <a:rPr lang="en-US" dirty="0" smtClean="0"/>
              <a:t>1. Observer Information Processing</a:t>
            </a:r>
          </a:p>
          <a:p>
            <a:pPr lvl="1"/>
            <a:r>
              <a:rPr lang="en-US" dirty="0" smtClean="0"/>
              <a:t>Illusory correlations</a:t>
            </a:r>
          </a:p>
          <a:p>
            <a:pPr lvl="1"/>
            <a:r>
              <a:rPr lang="en-US" dirty="0" smtClean="0"/>
              <a:t>Confirmation bias</a:t>
            </a:r>
          </a:p>
          <a:p>
            <a:pPr lvl="1"/>
            <a:r>
              <a:rPr lang="en-US" dirty="0" smtClean="0"/>
              <a:t>Stereotyping</a:t>
            </a:r>
          </a:p>
          <a:p>
            <a:pPr lvl="1"/>
            <a:r>
              <a:rPr lang="en-US" dirty="0" smtClean="0"/>
              <a:t>Halo effect</a:t>
            </a:r>
          </a:p>
          <a:p>
            <a:r>
              <a:rPr lang="en-US" dirty="0" smtClean="0"/>
              <a:t>Overcoming these challenges</a:t>
            </a:r>
          </a:p>
          <a:p>
            <a:pPr lvl="1"/>
            <a:r>
              <a:rPr lang="en-US" dirty="0" smtClean="0"/>
              <a:t>Behavioral checklists, detailed rating forms, multiple observers (and quantification of inter-rater reliability), sampling techniques (time vs. event)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19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in Observational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Observer bias…</a:t>
            </a:r>
          </a:p>
          <a:p>
            <a:pPr marL="0" indent="0">
              <a:buNone/>
            </a:pPr>
            <a:r>
              <a:rPr lang="en-US" dirty="0" smtClean="0"/>
              <a:t>2. Observer </a:t>
            </a:r>
            <a:r>
              <a:rPr lang="en-US" dirty="0"/>
              <a:t>Behavior</a:t>
            </a:r>
          </a:p>
          <a:p>
            <a:pPr lvl="1"/>
            <a:r>
              <a:rPr lang="en-US" dirty="0"/>
              <a:t>Self-fulfilling prophecy</a:t>
            </a:r>
          </a:p>
          <a:p>
            <a:pPr lvl="1"/>
            <a:r>
              <a:rPr lang="en-US" dirty="0"/>
              <a:t>Hawthorne effect</a:t>
            </a:r>
          </a:p>
          <a:p>
            <a:pPr lvl="1"/>
            <a:r>
              <a:rPr lang="en-US" dirty="0"/>
              <a:t>Choking under pressure, stereotype threat</a:t>
            </a:r>
          </a:p>
          <a:p>
            <a:pPr lvl="1"/>
            <a:r>
              <a:rPr lang="en-US" dirty="0"/>
              <a:t>Participant reactivity</a:t>
            </a:r>
          </a:p>
          <a:p>
            <a:r>
              <a:rPr lang="en-US" dirty="0" smtClean="0"/>
              <a:t>Overcoming these challenges</a:t>
            </a:r>
          </a:p>
          <a:p>
            <a:pPr lvl="1"/>
            <a:r>
              <a:rPr lang="en-US" dirty="0" smtClean="0"/>
              <a:t>Use unobtrusive methods (remain covert)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68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10811</TotalTime>
  <Words>211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Tw Cen MT</vt:lpstr>
      <vt:lpstr>Wingdings</vt:lpstr>
      <vt:lpstr>Wingdings 2</vt:lpstr>
      <vt:lpstr>Median</vt:lpstr>
      <vt:lpstr>Measurement: Part 4</vt:lpstr>
      <vt:lpstr>Overview</vt:lpstr>
      <vt:lpstr>Observational Research</vt:lpstr>
      <vt:lpstr>Video Clip Example</vt:lpstr>
      <vt:lpstr>Video Clip Example</vt:lpstr>
      <vt:lpstr>Challenges in Observational Research</vt:lpstr>
      <vt:lpstr>Challenges in Observational Research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 3130: Experimental Psychology</dc:title>
  <dc:creator>Mike Hoerger</dc:creator>
  <cp:lastModifiedBy>Michael Hoerger</cp:lastModifiedBy>
  <cp:revision>139</cp:revision>
  <cp:lastPrinted>2015-08-27T00:11:45Z</cp:lastPrinted>
  <dcterms:created xsi:type="dcterms:W3CDTF">2015-08-26T19:50:04Z</dcterms:created>
  <dcterms:modified xsi:type="dcterms:W3CDTF">2017-02-28T18:58:50Z</dcterms:modified>
</cp:coreProperties>
</file>