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42"/>
  </p:handoutMasterIdLst>
  <p:sldIdLst>
    <p:sldId id="256" r:id="rId2"/>
    <p:sldId id="295" r:id="rId3"/>
    <p:sldId id="297" r:id="rId4"/>
    <p:sldId id="298" r:id="rId5"/>
    <p:sldId id="296" r:id="rId6"/>
    <p:sldId id="299" r:id="rId7"/>
    <p:sldId id="300" r:id="rId8"/>
    <p:sldId id="301" r:id="rId9"/>
    <p:sldId id="259" r:id="rId10"/>
    <p:sldId id="260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9" r:id="rId22"/>
    <p:sldId id="261" r:id="rId23"/>
    <p:sldId id="264" r:id="rId24"/>
    <p:sldId id="279" r:id="rId25"/>
    <p:sldId id="280" r:id="rId26"/>
    <p:sldId id="281" r:id="rId27"/>
    <p:sldId id="267" r:id="rId28"/>
    <p:sldId id="262" r:id="rId29"/>
    <p:sldId id="268" r:id="rId30"/>
    <p:sldId id="263" r:id="rId31"/>
    <p:sldId id="283" r:id="rId32"/>
    <p:sldId id="282" r:id="rId33"/>
    <p:sldId id="284" r:id="rId34"/>
    <p:sldId id="287" r:id="rId35"/>
    <p:sldId id="285" r:id="rId36"/>
    <p:sldId id="286" r:id="rId37"/>
    <p:sldId id="288" r:id="rId38"/>
    <p:sldId id="290" r:id="rId39"/>
    <p:sldId id="293" r:id="rId40"/>
    <p:sldId id="294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720"/>
    <a:srgbClr val="385D8A"/>
    <a:srgbClr val="FFFFCC"/>
    <a:srgbClr val="CC3399"/>
    <a:srgbClr val="0066FF"/>
    <a:srgbClr val="F7E2E0"/>
    <a:srgbClr val="FFE5E5"/>
    <a:srgbClr val="FFCCCC"/>
    <a:srgbClr val="FFCC99"/>
    <a:srgbClr val="FEE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Experiments: Part </a:t>
            </a:r>
            <a:r>
              <a:rPr lang="en-US" dirty="0" smtClean="0"/>
              <a:t>5</a:t>
            </a:r>
            <a:br>
              <a:rPr lang="en-US" dirty="0" smtClean="0"/>
            </a:br>
            <a:r>
              <a:rPr lang="en-US" dirty="0" smtClean="0"/>
              <a:t>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55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86200" y="218209"/>
            <a:ext cx="50292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671944"/>
            <a:ext cx="87630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129144"/>
            <a:ext cx="76962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76843"/>
            <a:ext cx="8763000" cy="499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667000" y="1776843"/>
            <a:ext cx="3048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552700" y="2809009"/>
            <a:ext cx="62865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0" y="3266381"/>
            <a:ext cx="83058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3723581"/>
            <a:ext cx="6477000" cy="4572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17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 and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3276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Factor Matrices</a:t>
            </a:r>
          </a:p>
          <a:p>
            <a:pPr marL="0" indent="0" algn="ctr">
              <a:buNone/>
            </a:pPr>
            <a:r>
              <a:rPr lang="en-US" dirty="0" smtClean="0"/>
              <a:t>Line Graphs</a:t>
            </a:r>
          </a:p>
          <a:p>
            <a:pPr marL="0" indent="0" algn="ctr">
              <a:buNone/>
            </a:pPr>
            <a:r>
              <a:rPr lang="en-US" dirty="0" smtClean="0"/>
              <a:t>Bar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0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27992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5176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55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34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594915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164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2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21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60717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2287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9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“Most smart people don’t understand interactions”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are main effects?</a:t>
            </a:r>
          </a:p>
          <a:p>
            <a:r>
              <a:rPr lang="en-US" dirty="0" smtClean="0"/>
              <a:t>What are interactions, and how do they differ from main effects?</a:t>
            </a:r>
          </a:p>
          <a:p>
            <a:r>
              <a:rPr lang="en-US" dirty="0" smtClean="0"/>
              <a:t>How can we work from examples to identify factors, levels, conditions, main effects, and interactions?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36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90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383190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9110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26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83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70936"/>
              </p:ext>
            </p:extLst>
          </p:nvPr>
        </p:nvGraphicFramePr>
        <p:xfrm>
          <a:off x="304800" y="1828800"/>
          <a:ext cx="8305800" cy="5145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Personality Type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Open-minded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Avoidant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Therapy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CBT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Dynamic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3449" y="152400"/>
            <a:ext cx="90236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CBT or psychodynamic therapy better for depression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(Assume a 2-pt difference on the BDI is statistically significant)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9388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56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48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"/>
            <a:ext cx="8153400" cy="5943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Are loud obnoxious commercials more effective than typical commercials in affecting consumer behavior?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763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426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80963"/>
            <a:ext cx="8990578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589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534400" cy="3733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17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 vs. Interaction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/>
          <a:lstStyle/>
          <a:p>
            <a:r>
              <a:rPr lang="en-US" dirty="0" smtClean="0"/>
              <a:t>“Main effect” means a factor (independent variable) has an effect on the outcome (dependent variable)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… under all situations?</a:t>
            </a:r>
          </a:p>
          <a:p>
            <a:pPr lvl="1"/>
            <a:r>
              <a:rPr lang="en-US" dirty="0" smtClean="0"/>
              <a:t>But… for all people?</a:t>
            </a:r>
          </a:p>
          <a:p>
            <a:r>
              <a:rPr lang="en-US" dirty="0" smtClean="0"/>
              <a:t>If “yes, generally” </a:t>
            </a:r>
            <a:r>
              <a:rPr lang="en-US" dirty="0" smtClean="0">
                <a:sym typeface="Wingdings" panose="05000000000000000000" pitchFamily="2" charset="2"/>
              </a:rPr>
              <a:t> Main effect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“it depends” on the situation or person  Interaction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Examples to Discuss: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Effect of studying on long-term knowledge retention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Effect of exercise on weight loss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2200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" y="157163"/>
            <a:ext cx="8990579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126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430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75563"/>
            <a:ext cx="8605837" cy="655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103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69" y="4763"/>
            <a:ext cx="8890975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973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3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809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3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904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4763"/>
            <a:ext cx="8834437" cy="6733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0570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9741"/>
            <a:ext cx="8839200" cy="673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100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63"/>
            <a:ext cx="8453437" cy="67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5760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93367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67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Effects vs. </a:t>
            </a:r>
            <a:r>
              <a:rPr lang="en-US" dirty="0"/>
              <a:t>I</a:t>
            </a:r>
            <a:r>
              <a:rPr lang="en-US" dirty="0" smtClean="0"/>
              <a:t>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effects are more about general rules</a:t>
            </a:r>
          </a:p>
          <a:p>
            <a:pPr lvl="1"/>
            <a:r>
              <a:rPr lang="en-US" dirty="0" smtClean="0"/>
              <a:t>But science is often about defining boundary conditions, when rules apply and when they don’t</a:t>
            </a:r>
          </a:p>
          <a:p>
            <a:r>
              <a:rPr lang="en-US" dirty="0" smtClean="0"/>
              <a:t>Interactions are more about exceptions-to-the-rules</a:t>
            </a:r>
          </a:p>
          <a:p>
            <a:pPr lvl="1"/>
            <a:r>
              <a:rPr lang="en-US" dirty="0" smtClean="0"/>
              <a:t>When is an effect bigger?</a:t>
            </a:r>
          </a:p>
          <a:p>
            <a:pPr lvl="1"/>
            <a:r>
              <a:rPr lang="en-US" dirty="0" smtClean="0"/>
              <a:t>When is an effect smaller or absent?</a:t>
            </a:r>
          </a:p>
          <a:p>
            <a:pPr lvl="1"/>
            <a:r>
              <a:rPr lang="en-US" dirty="0" smtClean="0"/>
              <a:t>When is an effect in the opposite direction?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69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9" y="80963"/>
            <a:ext cx="9054761" cy="670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66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Also called “interactions,” “moderators” and “effect modifiers”</a:t>
            </a:r>
          </a:p>
          <a:p>
            <a:r>
              <a:rPr lang="en-US" dirty="0"/>
              <a:t>Means that the effect of one variable depends on someone’s status on another variable</a:t>
            </a:r>
          </a:p>
          <a:p>
            <a:r>
              <a:rPr lang="en-US" dirty="0"/>
              <a:t>Means that the effect of one factor on the outcome </a:t>
            </a:r>
            <a:r>
              <a:rPr lang="en-US" dirty="0">
                <a:solidFill>
                  <a:srgbClr val="C00000"/>
                </a:solidFill>
              </a:rPr>
              <a:t>differs</a:t>
            </a:r>
            <a:r>
              <a:rPr lang="en-US" dirty="0"/>
              <a:t> depending on where someone falls on another factor</a:t>
            </a:r>
          </a:p>
          <a:p>
            <a:pPr lvl="1"/>
            <a:r>
              <a:rPr lang="en-US" dirty="0"/>
              <a:t>One factor could increase the effect of another factor</a:t>
            </a:r>
          </a:p>
          <a:p>
            <a:pPr lvl="1"/>
            <a:r>
              <a:rPr lang="en-US" dirty="0"/>
              <a:t>One factor could decrease the effect of another factor</a:t>
            </a:r>
          </a:p>
          <a:p>
            <a:pPr lvl="1"/>
            <a:r>
              <a:rPr lang="en-US" dirty="0"/>
              <a:t>One factor could change the direction of the effect of another </a:t>
            </a:r>
            <a:r>
              <a:rPr lang="en-US" dirty="0" smtClean="0"/>
              <a:t>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3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458251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217714"/>
            <a:ext cx="3588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Does anxiety increase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support for cigarette taxes?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60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964392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1119" y="152400"/>
            <a:ext cx="4480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In absence of mortality salience,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anxiety increases support for taxes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6477000" y="3156466"/>
            <a:ext cx="685800" cy="533400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243" y="3238500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4054" y="2590800"/>
            <a:ext cx="5023546" cy="2209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1119295">
            <a:off x="4977203" y="3783841"/>
            <a:ext cx="682973" cy="354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6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Matrix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791742"/>
              </p:ext>
            </p:extLst>
          </p:nvPr>
        </p:nvGraphicFramePr>
        <p:xfrm>
          <a:off x="304800" y="1828800"/>
          <a:ext cx="83058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988"/>
                <a:gridCol w="1333332"/>
                <a:gridCol w="1661160"/>
                <a:gridCol w="1661160"/>
                <a:gridCol w="1661160"/>
              </a:tblGrid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Anxiety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High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Mortality</a:t>
                      </a:r>
                      <a:br>
                        <a:rPr lang="en-US" sz="2400" b="1" u="sng" dirty="0" smtClean="0"/>
                      </a:br>
                      <a:r>
                        <a:rPr lang="en-US" sz="2400" b="1" u="sng" dirty="0" smtClean="0"/>
                        <a:t>Salience</a:t>
                      </a:r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Absent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266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Present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7.0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 sz="2400" b="1" u="sng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760" y="1828800"/>
            <a:ext cx="449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effects of anxiety and mortality </a:t>
            </a:r>
            <a:br>
              <a:rPr lang="en-US" dirty="0" smtClean="0"/>
            </a:br>
            <a:r>
              <a:rPr lang="en-US" dirty="0" smtClean="0"/>
              <a:t>salience on support for cigarette taxes?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79471" y="152400"/>
            <a:ext cx="474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In the presence of mortality salience,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anxiety decreases support for taxes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6477000" y="4768021"/>
            <a:ext cx="685800" cy="533400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9988" y="485005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4054" y="4648199"/>
            <a:ext cx="5023546" cy="176395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1119295">
            <a:off x="4977203" y="5395396"/>
            <a:ext cx="682973" cy="354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Examples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55651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5000" y="2286000"/>
            <a:ext cx="685800" cy="3048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78582" y="2286000"/>
            <a:ext cx="685800" cy="3048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03760" y="3086100"/>
            <a:ext cx="1004080" cy="304800"/>
          </a:xfrm>
          <a:prstGeom prst="rect">
            <a:avLst/>
          </a:prstGeom>
          <a:solidFill>
            <a:srgbClr val="ECB72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47900" y="5266143"/>
            <a:ext cx="4114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Factors? Levels? Conditions?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2257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2083</TotalTime>
  <Words>468</Words>
  <Application>Microsoft Office PowerPoint</Application>
  <PresentationFormat>On-screen Show (4:3)</PresentationFormat>
  <Paragraphs>164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Tw Cen MT</vt:lpstr>
      <vt:lpstr>Wingdings</vt:lpstr>
      <vt:lpstr>Wingdings 2</vt:lpstr>
      <vt:lpstr>Median</vt:lpstr>
      <vt:lpstr>Experiments: Part 5 Interactions</vt:lpstr>
      <vt:lpstr>Overview</vt:lpstr>
      <vt:lpstr>Main Effects vs. Interaction Effects</vt:lpstr>
      <vt:lpstr>Main Effects vs. Interactions</vt:lpstr>
      <vt:lpstr>Interaction Effects</vt:lpstr>
      <vt:lpstr>Factorial Matrix</vt:lpstr>
      <vt:lpstr>Factorial Matrix</vt:lpstr>
      <vt:lpstr>Factorial Matrix</vt:lpstr>
      <vt:lpstr>Notation Examples</vt:lpstr>
      <vt:lpstr>PowerPoint Presentation</vt:lpstr>
      <vt:lpstr>Main Effects and Interactions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183</cp:revision>
  <cp:lastPrinted>2015-08-27T00:11:45Z</cp:lastPrinted>
  <dcterms:created xsi:type="dcterms:W3CDTF">2015-08-26T19:50:04Z</dcterms:created>
  <dcterms:modified xsi:type="dcterms:W3CDTF">2017-03-24T23:55:31Z</dcterms:modified>
</cp:coreProperties>
</file>