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handoutMasterIdLst>
    <p:handoutMasterId r:id="rId11"/>
  </p:handout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E2E0"/>
    <a:srgbClr val="FFE5E5"/>
    <a:srgbClr val="FFCCCC"/>
    <a:srgbClr val="FFCC99"/>
    <a:srgbClr val="FEEBB4"/>
    <a:srgbClr val="FEF0CA"/>
    <a:srgbClr val="FEE0B4"/>
    <a:srgbClr val="99CCFF"/>
    <a:srgbClr val="CCF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111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30C92E-4655-40B4-B508-9AE27C0ED521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1A2794-5441-4850-8CF8-25BEA6107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87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63E4FBE-3118-4E72-B41E-54A65AA55758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72E66DB-4A2B-4892-B466-1AAB398CA7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362200"/>
            <a:ext cx="64770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Experiments: Part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5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78952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do the main types of validity apply to experimental research?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some of the main threats to internal validity?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confusing concepts would you like to review before Exam 2?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64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in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Measurement validity</a:t>
            </a:r>
          </a:p>
          <a:p>
            <a:r>
              <a:rPr lang="en-US" dirty="0" smtClean="0"/>
              <a:t>Statistical conclusion validity</a:t>
            </a:r>
          </a:p>
          <a:p>
            <a:r>
              <a:rPr lang="en-US" dirty="0" smtClean="0"/>
              <a:t>External validity</a:t>
            </a:r>
          </a:p>
          <a:p>
            <a:r>
              <a:rPr lang="en-US" dirty="0" smtClean="0"/>
              <a:t>Internal validity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77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to Internal Validity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Something other than the experimental manipulation </a:t>
            </a:r>
            <a:r>
              <a:rPr lang="en-US" i="1" u="sng" dirty="0" smtClean="0"/>
              <a:t>differs</a:t>
            </a:r>
            <a:r>
              <a:rPr lang="en-US" dirty="0" smtClean="0"/>
              <a:t> between groups and </a:t>
            </a:r>
            <a:r>
              <a:rPr lang="en-US" i="1" u="sng" dirty="0" smtClean="0"/>
              <a:t>drives</a:t>
            </a:r>
            <a:r>
              <a:rPr lang="en-US" dirty="0" smtClean="0"/>
              <a:t> observed differences in the dependent variable</a:t>
            </a:r>
          </a:p>
          <a:p>
            <a:r>
              <a:rPr lang="en-US" dirty="0" smtClean="0"/>
              <a:t>Imbalance</a:t>
            </a:r>
          </a:p>
          <a:p>
            <a:r>
              <a:rPr lang="en-US" dirty="0" smtClean="0"/>
              <a:t>History threat vs. maturation threat</a:t>
            </a:r>
          </a:p>
          <a:p>
            <a:r>
              <a:rPr lang="en-US" dirty="0" smtClean="0"/>
              <a:t>Testing threat vs. instrumentation threat</a:t>
            </a:r>
          </a:p>
          <a:p>
            <a:r>
              <a:rPr lang="en-US" dirty="0" smtClean="0"/>
              <a:t>Regression toward the mean</a:t>
            </a:r>
          </a:p>
          <a:p>
            <a:r>
              <a:rPr lang="en-US" dirty="0" smtClean="0"/>
              <a:t>Mortality (attrition, dropout)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174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Regression toward the Mean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Non-experiment: Pre-post within-subject design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59419"/>
            <a:ext cx="6477000" cy="4217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1136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914400"/>
            <a:ext cx="8153400" cy="5181600"/>
          </a:xfrm>
        </p:spPr>
        <p:txBody>
          <a:bodyPr/>
          <a:lstStyle/>
          <a:p>
            <a:r>
              <a:rPr lang="en-US" dirty="0" smtClean="0"/>
              <a:t>Experimental design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981200"/>
            <a:ext cx="5902778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8218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Mortality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79" y="1219200"/>
            <a:ext cx="8350221" cy="563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3" y="209550"/>
            <a:ext cx="5898765" cy="6286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06703" y="152400"/>
            <a:ext cx="1289097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00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1"/>
            <a:ext cx="9201917" cy="571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47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1"/>
            <a:ext cx="9201917" cy="5714999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4267200" y="3200400"/>
            <a:ext cx="1752600" cy="762000"/>
          </a:xfrm>
          <a:prstGeom prst="ellipse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257800" y="3962400"/>
            <a:ext cx="1752600" cy="762000"/>
          </a:xfrm>
          <a:prstGeom prst="ellipse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257800" y="4778828"/>
            <a:ext cx="1752600" cy="762000"/>
          </a:xfrm>
          <a:prstGeom prst="ellipse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155370" y="5922610"/>
            <a:ext cx="7096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87%                           84%                          56%                           77%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                                                    Mortality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6200" y="2057400"/>
            <a:ext cx="1524000" cy="914400"/>
          </a:xfrm>
          <a:prstGeom prst="ellipse">
            <a:avLst/>
          </a:prstGeom>
          <a:noFill/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00200" y="2145268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Selection Bias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69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1856</TotalTime>
  <Words>120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Tw Cen MT</vt:lpstr>
      <vt:lpstr>Wingdings</vt:lpstr>
      <vt:lpstr>Wingdings 2</vt:lpstr>
      <vt:lpstr>Median</vt:lpstr>
      <vt:lpstr>Experiments: Part 3</vt:lpstr>
      <vt:lpstr>Overview</vt:lpstr>
      <vt:lpstr>Validity in Experiments</vt:lpstr>
      <vt:lpstr>Threats to Internal Validity</vt:lpstr>
      <vt:lpstr>Regression toward the Mean</vt:lpstr>
      <vt:lpstr>PowerPoint Presentation</vt:lpstr>
      <vt:lpstr>Mortality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 3130: Experimental Psychology</dc:title>
  <dc:creator>Mike Hoerger</dc:creator>
  <cp:lastModifiedBy>Mike</cp:lastModifiedBy>
  <cp:revision>155</cp:revision>
  <cp:lastPrinted>2015-08-27T00:11:45Z</cp:lastPrinted>
  <dcterms:created xsi:type="dcterms:W3CDTF">2015-08-26T19:50:04Z</dcterms:created>
  <dcterms:modified xsi:type="dcterms:W3CDTF">2017-03-13T01:41:12Z</dcterms:modified>
</cp:coreProperties>
</file>