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3"/>
  </p:handoutMasterIdLst>
  <p:sldIdLst>
    <p:sldId id="256" r:id="rId2"/>
    <p:sldId id="258" r:id="rId3"/>
    <p:sldId id="267" r:id="rId4"/>
    <p:sldId id="269" r:id="rId5"/>
    <p:sldId id="270" r:id="rId6"/>
    <p:sldId id="271" r:id="rId7"/>
    <p:sldId id="276" r:id="rId8"/>
    <p:sldId id="275" r:id="rId9"/>
    <p:sldId id="268" r:id="rId10"/>
    <p:sldId id="272" r:id="rId11"/>
    <p:sldId id="273" r:id="rId12"/>
    <p:sldId id="278" r:id="rId13"/>
    <p:sldId id="279" r:id="rId14"/>
    <p:sldId id="274" r:id="rId15"/>
    <p:sldId id="277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99"/>
    <a:srgbClr val="0066FF"/>
    <a:srgbClr val="F7E2E0"/>
    <a:srgbClr val="FFE5E5"/>
    <a:srgbClr val="FFCCCC"/>
    <a:srgbClr val="FFCC99"/>
    <a:srgbClr val="FEEBB4"/>
    <a:srgbClr val="FEF0CA"/>
    <a:srgbClr val="FE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94769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0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50867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2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74237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6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72100"/>
              </p:ext>
            </p:extLst>
          </p:nvPr>
        </p:nvGraphicFramePr>
        <p:xfrm>
          <a:off x="304800" y="1828800"/>
          <a:ext cx="83058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97000"/>
                <a:gridCol w="1384300"/>
                <a:gridCol w="1384300"/>
                <a:gridCol w="1384300"/>
                <a:gridCol w="138430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Mood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 Anxiety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Medium Anxiety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Anxiety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Sadness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4504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 </a:t>
                      </a:r>
                      <a:r>
                        <a:rPr lang="en-US" sz="1800" dirty="0" smtClean="0"/>
                        <a:t>(newspaper)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00">
                <a:tc v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1800" dirty="0" smtClean="0"/>
                        <a:t>(video)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314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mood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64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257800"/>
          </a:xfrm>
        </p:spPr>
        <p:txBody>
          <a:bodyPr>
            <a:normAutofit/>
          </a:bodyPr>
          <a:lstStyle/>
          <a:p>
            <a:r>
              <a:rPr lang="en-US" dirty="0"/>
              <a:t>Factor = categorical independent variable</a:t>
            </a:r>
          </a:p>
          <a:p>
            <a:r>
              <a:rPr lang="en-US" dirty="0"/>
              <a:t>Level = category within a factor</a:t>
            </a:r>
          </a:p>
          <a:p>
            <a:r>
              <a:rPr lang="en-US" dirty="0"/>
              <a:t>Condition = experimental group or </a:t>
            </a:r>
            <a:r>
              <a:rPr lang="en-US" dirty="0" smtClean="0"/>
              <a:t>cell</a:t>
            </a:r>
          </a:p>
          <a:p>
            <a:pPr lvl="0"/>
            <a:r>
              <a:rPr lang="en-US" sz="3200" dirty="0"/>
              <a:t>Summarized using numbers</a:t>
            </a:r>
            <a:endParaRPr lang="en-US" sz="2400" dirty="0"/>
          </a:p>
          <a:p>
            <a:pPr lvl="1"/>
            <a:r>
              <a:rPr lang="en-US" sz="2800" dirty="0"/>
              <a:t>2 x 3</a:t>
            </a:r>
            <a:endParaRPr lang="en-US" sz="2000" dirty="0"/>
          </a:p>
          <a:p>
            <a:pPr lvl="1"/>
            <a:r>
              <a:rPr lang="en-US" sz="2800" dirty="0"/>
              <a:t>2 x 4 x 8</a:t>
            </a:r>
            <a:endParaRPr lang="en-US" sz="2000" dirty="0"/>
          </a:p>
          <a:p>
            <a:pPr lvl="1"/>
            <a:r>
              <a:rPr lang="en-US" sz="2800" dirty="0"/>
              <a:t># of Factors = # of numbers</a:t>
            </a:r>
            <a:endParaRPr lang="en-US" sz="2000" dirty="0"/>
          </a:p>
          <a:p>
            <a:pPr lvl="1"/>
            <a:r>
              <a:rPr lang="en-US" sz="2800" dirty="0"/>
              <a:t># of Levels on a factor = numbers themselves</a:t>
            </a:r>
            <a:endParaRPr lang="en-US" sz="2000" dirty="0"/>
          </a:p>
          <a:p>
            <a:pPr lvl="1"/>
            <a:r>
              <a:rPr lang="en-US" sz="2800" dirty="0"/>
              <a:t># of </a:t>
            </a:r>
            <a:r>
              <a:rPr lang="en-US" sz="2800" dirty="0" smtClean="0"/>
              <a:t>Conditions </a:t>
            </a:r>
            <a:r>
              <a:rPr lang="en-US" sz="2800" dirty="0"/>
              <a:t>= product of the </a:t>
            </a:r>
            <a:r>
              <a:rPr lang="en-US" sz="2800" dirty="0" smtClean="0"/>
              <a:t>numbers </a:t>
            </a:r>
            <a:br>
              <a:rPr lang="en-US" sz="2800" dirty="0" smtClean="0"/>
            </a:br>
            <a:r>
              <a:rPr lang="en-US" sz="2800" dirty="0" smtClean="0"/>
              <a:t>(do the math)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effect when a factor (categorical independent variable) has an effect on the outcome (dependent variable)</a:t>
            </a:r>
          </a:p>
          <a:p>
            <a:pPr lvl="1"/>
            <a:r>
              <a:rPr lang="en-US" dirty="0" smtClean="0"/>
              <a:t>Significant mean difference across levels of the factor</a:t>
            </a:r>
          </a:p>
          <a:p>
            <a:r>
              <a:rPr lang="en-US" dirty="0" smtClean="0"/>
              <a:t>Can be as many main effects as there are factors</a:t>
            </a:r>
          </a:p>
          <a:p>
            <a:pPr lvl="1"/>
            <a:r>
              <a:rPr lang="en-US" dirty="0" smtClean="0"/>
              <a:t>One factor: 0 or 1 main effects</a:t>
            </a:r>
          </a:p>
          <a:p>
            <a:pPr lvl="1"/>
            <a:r>
              <a:rPr lang="en-US" dirty="0" smtClean="0"/>
              <a:t>Two factors: 0, 1, or 2 main effects,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4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84659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09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75657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7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88948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8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76167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9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factorial design?</a:t>
            </a:r>
          </a:p>
          <a:p>
            <a:r>
              <a:rPr lang="en-US" dirty="0" smtClean="0"/>
              <a:t>What is a main effect?</a:t>
            </a:r>
          </a:p>
          <a:p>
            <a:r>
              <a:rPr lang="en-US" dirty="0" smtClean="0"/>
              <a:t>How can one determine the number of factors, levels, conditions, and main effects present in a study?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Reminder</a:t>
            </a:r>
          </a:p>
          <a:p>
            <a:pPr lvl="1"/>
            <a:r>
              <a:rPr lang="en-US" dirty="0" smtClean="0"/>
              <a:t>Make sure get an APA style manual </a:t>
            </a:r>
            <a:r>
              <a:rPr lang="en-US" dirty="0" smtClean="0"/>
              <a:t>ASAP</a:t>
            </a:r>
          </a:p>
          <a:p>
            <a:pPr lvl="1"/>
            <a:r>
              <a:rPr lang="en-US" dirty="0" smtClean="0"/>
              <a:t>Make sure to keep up on </a:t>
            </a:r>
            <a:r>
              <a:rPr lang="en-US" smtClean="0"/>
              <a:t>the reading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37228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0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6004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6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 vs. Level</a:t>
            </a:r>
          </a:p>
          <a:p>
            <a:pPr lvl="1"/>
            <a:r>
              <a:rPr lang="en-US" dirty="0" smtClean="0"/>
              <a:t>Single-factor designs (previous)</a:t>
            </a:r>
            <a:endParaRPr lang="en-US" dirty="0"/>
          </a:p>
          <a:p>
            <a:pPr lvl="2"/>
            <a:r>
              <a:rPr lang="en-US" dirty="0"/>
              <a:t>Single-factor, two-level </a:t>
            </a:r>
            <a:r>
              <a:rPr lang="en-US" dirty="0" smtClean="0"/>
              <a:t>design</a:t>
            </a:r>
            <a:endParaRPr lang="en-US" dirty="0"/>
          </a:p>
          <a:p>
            <a:pPr lvl="2"/>
            <a:r>
              <a:rPr lang="en-US" dirty="0"/>
              <a:t>Single-factor, multi-level </a:t>
            </a:r>
            <a:r>
              <a:rPr lang="en-US" dirty="0" smtClean="0"/>
              <a:t>design</a:t>
            </a:r>
            <a:endParaRPr lang="en-US" dirty="0"/>
          </a:p>
          <a:p>
            <a:pPr lvl="1"/>
            <a:r>
              <a:rPr lang="en-US" dirty="0" smtClean="0"/>
              <a:t>Factorial designs (today, next lecture, and Paper 2)</a:t>
            </a:r>
          </a:p>
          <a:p>
            <a:pPr lvl="2"/>
            <a:r>
              <a:rPr lang="en-US" dirty="0" smtClean="0"/>
              <a:t>Two-factor design</a:t>
            </a:r>
          </a:p>
          <a:p>
            <a:pPr lvl="2"/>
            <a:r>
              <a:rPr lang="en-US" dirty="0" smtClean="0"/>
              <a:t>Multi-factor design</a:t>
            </a:r>
          </a:p>
          <a:p>
            <a:r>
              <a:rPr lang="en-US" dirty="0" smtClean="0"/>
              <a:t>Factor = categorical independent variable</a:t>
            </a:r>
          </a:p>
          <a:p>
            <a:r>
              <a:rPr lang="en-US" dirty="0" smtClean="0"/>
              <a:t>Level = category within a factor</a:t>
            </a:r>
          </a:p>
          <a:p>
            <a:r>
              <a:rPr lang="en-US" dirty="0" smtClean="0"/>
              <a:t>Condition = experimental group or cell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32100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0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231271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8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52163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648" y="5638800"/>
            <a:ext cx="7823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effect of anxiety (independent variable) </a:t>
            </a:r>
            <a:br>
              <a:rPr lang="en-US" sz="2800" dirty="0" smtClean="0"/>
            </a:br>
            <a:r>
              <a:rPr lang="en-US" sz="2800" dirty="0" smtClean="0"/>
              <a:t>upon math test performance (dependent variable)?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69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8035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50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01619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2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59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32112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2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B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</a:t>
                      </a:r>
                      <a:r>
                        <a:rPr lang="en-US" sz="2400" baseline="0" dirty="0" smtClean="0"/>
                        <a:t> D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91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1944</TotalTime>
  <Words>569</Words>
  <Application>Microsoft Office PowerPoint</Application>
  <PresentationFormat>On-screen Show (4:3)</PresentationFormat>
  <Paragraphs>235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Wingdings</vt:lpstr>
      <vt:lpstr>Wingdings 2</vt:lpstr>
      <vt:lpstr>Median</vt:lpstr>
      <vt:lpstr>Experiments: Part 4</vt:lpstr>
      <vt:lpstr>Overview</vt:lpstr>
      <vt:lpstr>Review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Notation</vt:lpstr>
      <vt:lpstr>Main Effects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170</cp:revision>
  <cp:lastPrinted>2015-08-27T00:11:45Z</cp:lastPrinted>
  <dcterms:created xsi:type="dcterms:W3CDTF">2015-08-26T19:50:04Z</dcterms:created>
  <dcterms:modified xsi:type="dcterms:W3CDTF">2016-11-07T07:23:22Z</dcterms:modified>
</cp:coreProperties>
</file>