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4"/>
  </p:handoutMasterIdLst>
  <p:sldIdLst>
    <p:sldId id="256" r:id="rId2"/>
    <p:sldId id="258" r:id="rId3"/>
    <p:sldId id="267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ialpsychology.org/expts.htm" TargetMode="External"/><Relationship Id="rId2" Type="http://schemas.openxmlformats.org/officeDocument/2006/relationships/hyperlink" Target="http://psych.hanover.edu/research/exponne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turk.com/mturk/welcom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match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Technology and Psychology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/>
          <a:lstStyle/>
          <a:p>
            <a:r>
              <a:rPr lang="en-US" dirty="0" smtClean="0"/>
              <a:t>Low-tech: Email</a:t>
            </a:r>
          </a:p>
          <a:p>
            <a:r>
              <a:rPr lang="en-US" dirty="0" err="1" smtClean="0"/>
              <a:t>Surveymonkey</a:t>
            </a:r>
            <a:r>
              <a:rPr lang="en-US" dirty="0" smtClean="0"/>
              <a:t> ($)</a:t>
            </a:r>
          </a:p>
          <a:p>
            <a:pPr lvl="1"/>
            <a:r>
              <a:rPr lang="en-US" dirty="0" smtClean="0"/>
              <a:t>Free for 10 questions and &lt; 100 responses</a:t>
            </a:r>
          </a:p>
          <a:p>
            <a:pPr lvl="1"/>
            <a:r>
              <a:rPr lang="en-US" dirty="0" smtClean="0"/>
              <a:t>More sophisticated plans at $25+/month</a:t>
            </a:r>
          </a:p>
          <a:p>
            <a:r>
              <a:rPr lang="en-US" dirty="0" err="1" smtClean="0"/>
              <a:t>Qualtrics</a:t>
            </a:r>
            <a:r>
              <a:rPr lang="en-US" dirty="0" smtClean="0"/>
              <a:t> ($$) – free to Tulane</a:t>
            </a:r>
          </a:p>
          <a:p>
            <a:r>
              <a:rPr lang="en-US" dirty="0" smtClean="0"/>
              <a:t>REDCap ($$$) – free to LA CaTS</a:t>
            </a:r>
          </a:p>
          <a:p>
            <a:r>
              <a:rPr lang="en-US" dirty="0" smtClean="0"/>
              <a:t>Custom website ($$$$) – can provide </a:t>
            </a:r>
            <a:r>
              <a:rPr lang="en-US" u="sng" dirty="0" smtClean="0"/>
              <a:t>feedback</a:t>
            </a:r>
          </a:p>
          <a:p>
            <a:r>
              <a:rPr lang="en-US" dirty="0" smtClean="0"/>
              <a:t>Need not involve a standard computer: phone call, email on phone, text message, </a:t>
            </a:r>
            <a:r>
              <a:rPr lang="en-US" dirty="0"/>
              <a:t>F</a:t>
            </a:r>
            <a:r>
              <a:rPr lang="en-US" dirty="0" smtClean="0"/>
              <a:t>itbit, whatever</a:t>
            </a:r>
          </a:p>
          <a:p>
            <a:pPr lvl="1"/>
            <a:r>
              <a:rPr lang="en-US" dirty="0" smtClean="0"/>
              <a:t>Ecological Momentary Assessment (EMA)</a:t>
            </a:r>
          </a:p>
        </p:txBody>
      </p:sp>
    </p:spTree>
    <p:extLst>
      <p:ext uri="{BB962C8B-B14F-4D97-AF65-F5344CB8AC3E}">
        <p14:creationId xmlns:p14="http://schemas.microsoft.com/office/powerpoint/2010/main" val="3293014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Quality – Addressable but </a:t>
            </a:r>
            <a:r>
              <a:rPr lang="en-US" u="sng" dirty="0" smtClean="0"/>
              <a:t>Must</a:t>
            </a:r>
            <a:r>
              <a:rPr lang="en-US" dirty="0" smtClean="0"/>
              <a:t>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dirty="0" smtClean="0"/>
              <a:t>Dropout (see graph)</a:t>
            </a:r>
          </a:p>
          <a:p>
            <a:pPr lvl="1"/>
            <a:r>
              <a:rPr lang="en-US" dirty="0" smtClean="0"/>
              <a:t>In absence of major incentives (money, SONA credits, feedback), most won’t devote more than 15 mins (about 100-120 items) unless very committed or engaged (e.g., patient learning something useful)</a:t>
            </a:r>
          </a:p>
          <a:p>
            <a:r>
              <a:rPr lang="en-US" dirty="0" smtClean="0"/>
              <a:t>Response Validity</a:t>
            </a:r>
          </a:p>
          <a:p>
            <a:pPr lvl="1"/>
            <a:r>
              <a:rPr lang="en-US" dirty="0" smtClean="0"/>
              <a:t>Check for repeat IP addresses, duration (too short/long)</a:t>
            </a:r>
          </a:p>
          <a:p>
            <a:pPr lvl="1"/>
            <a:r>
              <a:rPr lang="en-US" dirty="0" smtClean="0"/>
              <a:t>Use “infrequency” or “catch” items</a:t>
            </a:r>
          </a:p>
          <a:p>
            <a:pPr lvl="1"/>
            <a:r>
              <a:rPr lang="en-US" dirty="0" smtClean="0"/>
              <a:t>Ask (1) if they responded carefully, and (2) if they completed the survey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54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425"/>
            <a:ext cx="9144000" cy="60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0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Types of Internet Research</a:t>
            </a:r>
          </a:p>
          <a:p>
            <a:r>
              <a:rPr lang="en-US" dirty="0" smtClean="0"/>
              <a:t>Recruitment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Data Quality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areas where younger researchers destroy older researchers</a:t>
            </a:r>
          </a:p>
          <a:p>
            <a:r>
              <a:rPr lang="en-US" dirty="0" smtClean="0"/>
              <a:t>Today’s talk is mostly focused on the Internet, but other applications are evident</a:t>
            </a:r>
          </a:p>
          <a:p>
            <a:r>
              <a:rPr lang="en-US" dirty="0" smtClean="0"/>
              <a:t>Guidance </a:t>
            </a:r>
            <a:r>
              <a:rPr lang="en-US" dirty="0"/>
              <a:t>based on 20 years of web design experience, a dozen or so online studies, </a:t>
            </a:r>
            <a:r>
              <a:rPr lang="en-US" dirty="0" smtClean="0"/>
              <a:t>recruitment </a:t>
            </a:r>
            <a:r>
              <a:rPr lang="en-US" dirty="0"/>
              <a:t>of </a:t>
            </a:r>
            <a:r>
              <a:rPr lang="en-US" dirty="0" smtClean="0"/>
              <a:t>nearly 20,000 participants, writing of APA ethics guidelines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7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6075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Internet Research (Overlapping)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Phenomenological</a:t>
            </a:r>
          </a:p>
          <a:p>
            <a:pPr lvl="1"/>
            <a:r>
              <a:rPr lang="en-US" dirty="0" smtClean="0"/>
              <a:t>Focused on the internet (or whatever form of technology) itself</a:t>
            </a:r>
          </a:p>
          <a:p>
            <a:pPr lvl="1"/>
            <a:r>
              <a:rPr lang="en-US" dirty="0"/>
              <a:t>Examples: What are the benefits of online support groups? Why </a:t>
            </a:r>
            <a:r>
              <a:rPr lang="en-US" dirty="0" smtClean="0"/>
              <a:t>are people’s motives for using Tinder? </a:t>
            </a:r>
            <a:r>
              <a:rPr lang="en-US" dirty="0"/>
              <a:t>How does </a:t>
            </a:r>
            <a:r>
              <a:rPr lang="en-US" dirty="0" smtClean="0"/>
              <a:t>Facebook influence mood?</a:t>
            </a:r>
            <a:endParaRPr lang="en-US" dirty="0"/>
          </a:p>
          <a:p>
            <a:pPr lvl="1"/>
            <a:r>
              <a:rPr lang="en-US" dirty="0"/>
              <a:t>Class Activity</a:t>
            </a:r>
            <a:endParaRPr lang="en-US" sz="2100" dirty="0"/>
          </a:p>
          <a:p>
            <a:pPr lvl="2"/>
            <a:r>
              <a:rPr lang="en-US" sz="2500" dirty="0"/>
              <a:t>60-second brainstorm</a:t>
            </a:r>
            <a:endParaRPr lang="en-US" sz="1700" dirty="0"/>
          </a:p>
          <a:p>
            <a:pPr lvl="2"/>
            <a:r>
              <a:rPr lang="en-US" sz="2500" dirty="0"/>
              <a:t>Small group discussion</a:t>
            </a:r>
            <a:endParaRPr lang="en-US" sz="1700" dirty="0"/>
          </a:p>
          <a:p>
            <a:pPr lvl="2"/>
            <a:r>
              <a:rPr lang="en-US" sz="2500" dirty="0"/>
              <a:t>Class </a:t>
            </a:r>
            <a:r>
              <a:rPr lang="en-US" sz="2500" dirty="0" smtClean="0"/>
              <a:t>discussion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1625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Internet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2. Observational</a:t>
            </a:r>
          </a:p>
          <a:p>
            <a:pPr lvl="1"/>
            <a:r>
              <a:rPr lang="en-US" dirty="0" smtClean="0"/>
              <a:t>Review and collect data from public documents</a:t>
            </a:r>
          </a:p>
          <a:p>
            <a:pPr lvl="1"/>
            <a:r>
              <a:rPr lang="en-US" dirty="0" smtClean="0"/>
              <a:t>Even if data is “public” still respect local norms</a:t>
            </a:r>
          </a:p>
          <a:p>
            <a:pPr lvl="2"/>
            <a:r>
              <a:rPr lang="en-US" dirty="0"/>
              <a:t>Don’t just start analyzing data from an LGBT </a:t>
            </a:r>
            <a:r>
              <a:rPr lang="en-US" dirty="0" smtClean="0"/>
              <a:t>discussion forum </a:t>
            </a:r>
            <a:r>
              <a:rPr lang="en-US" dirty="0"/>
              <a:t>without permission</a:t>
            </a:r>
          </a:p>
          <a:p>
            <a:pPr lvl="2"/>
            <a:r>
              <a:rPr lang="en-US" dirty="0"/>
              <a:t>Don’t creep on Facebook </a:t>
            </a:r>
            <a:r>
              <a:rPr lang="en-US" dirty="0" smtClean="0"/>
              <a:t>profiles</a:t>
            </a:r>
          </a:p>
          <a:p>
            <a:pPr lvl="2"/>
            <a:r>
              <a:rPr lang="en-US" dirty="0" smtClean="0"/>
              <a:t>Get </a:t>
            </a:r>
            <a:r>
              <a:rPr lang="en-US" u="sng" dirty="0" smtClean="0"/>
              <a:t>stakeholder</a:t>
            </a:r>
            <a:r>
              <a:rPr lang="en-US" dirty="0" smtClean="0"/>
              <a:t> feedback where needed</a:t>
            </a:r>
            <a:endParaRPr lang="en-US" dirty="0"/>
          </a:p>
          <a:p>
            <a:pPr lvl="2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95287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Internet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3. Internet-mediated</a:t>
            </a:r>
          </a:p>
          <a:p>
            <a:pPr lvl="1"/>
            <a:r>
              <a:rPr lang="en-US" dirty="0" smtClean="0"/>
              <a:t>Study is implemented online instead of in person (e.g., online survey)</a:t>
            </a:r>
          </a:p>
          <a:p>
            <a:pPr lvl="1"/>
            <a:r>
              <a:rPr lang="en-US" dirty="0"/>
              <a:t>Requires careful ethical consideration about confidentiality, consent, and debriefing</a:t>
            </a:r>
            <a:endParaRPr lang="en-US" sz="2100" dirty="0"/>
          </a:p>
          <a:p>
            <a:pPr lvl="1"/>
            <a:r>
              <a:rPr lang="en-US" dirty="0"/>
              <a:t>Reduced risk of coercion</a:t>
            </a:r>
            <a:endParaRPr lang="en-US" sz="2100" dirty="0"/>
          </a:p>
          <a:p>
            <a:pPr lvl="1"/>
            <a:r>
              <a:rPr lang="en-US" dirty="0"/>
              <a:t>Environmental </a:t>
            </a:r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Social/economic justice?</a:t>
            </a:r>
          </a:p>
          <a:p>
            <a:pPr lvl="1"/>
            <a:r>
              <a:rPr lang="en-US" dirty="0" smtClean="0"/>
              <a:t>Efficient… too efficient?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2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SONA</a:t>
            </a:r>
          </a:p>
          <a:p>
            <a:r>
              <a:rPr lang="en-US" dirty="0" smtClean="0"/>
              <a:t>Psychology Research Websites</a:t>
            </a:r>
          </a:p>
          <a:p>
            <a:pPr lvl="1"/>
            <a:r>
              <a:rPr lang="en-US" dirty="0" smtClean="0"/>
              <a:t>Psychological Research on the Net</a:t>
            </a:r>
          </a:p>
          <a:p>
            <a:pPr lvl="2"/>
            <a:r>
              <a:rPr lang="en-US" dirty="0" smtClean="0"/>
              <a:t>Lists most recent studies at the top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psych.hanover.edu/research/exponnet.html</a:t>
            </a:r>
            <a:endParaRPr lang="en-US" dirty="0" smtClean="0"/>
          </a:p>
          <a:p>
            <a:pPr lvl="1"/>
            <a:r>
              <a:rPr lang="en-US" dirty="0" smtClean="0"/>
              <a:t>Online Social Psychology Studies</a:t>
            </a:r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www.socialpsychology.org/expts.htm</a:t>
            </a:r>
            <a:endParaRPr lang="en-US" dirty="0" smtClean="0"/>
          </a:p>
          <a:p>
            <a:r>
              <a:rPr lang="en-US" dirty="0" smtClean="0"/>
              <a:t>Mechanical Turk ($)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www.mturk.com/mturk/welcome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14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Recruitment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ResearchMatch</a:t>
            </a:r>
          </a:p>
          <a:p>
            <a:pPr lvl="1"/>
            <a:r>
              <a:rPr lang="en-US" dirty="0" smtClean="0"/>
              <a:t>Available to over 100 institutions -- now Tulane!</a:t>
            </a:r>
          </a:p>
          <a:p>
            <a:pPr lvl="1"/>
            <a:r>
              <a:rPr lang="en-US" dirty="0" smtClean="0"/>
              <a:t>80,000+ volunteers</a:t>
            </a:r>
          </a:p>
          <a:p>
            <a:pPr lvl="1"/>
            <a:r>
              <a:rPr lang="en-US" dirty="0" smtClean="0"/>
              <a:t>Can specify demographics (e.g., age, race, location, BMI), health history (e.g., 350 with HIV, &gt;10,000 with depression, 170 with prostate cancer, 31,000 “healthy”)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www.researchmatch.org</a:t>
            </a:r>
            <a:endParaRPr lang="en-US" dirty="0" smtClean="0"/>
          </a:p>
          <a:p>
            <a:r>
              <a:rPr lang="en-US" dirty="0" smtClean="0"/>
              <a:t>Other sources of targeted recruitment</a:t>
            </a:r>
          </a:p>
          <a:p>
            <a:pPr lvl="1"/>
            <a:r>
              <a:rPr lang="en-US" dirty="0" smtClean="0"/>
              <a:t>Discussion forums, </a:t>
            </a:r>
            <a:r>
              <a:rPr lang="en-US" dirty="0" err="1" smtClean="0"/>
              <a:t>listservs</a:t>
            </a:r>
            <a:r>
              <a:rPr lang="en-US" dirty="0" smtClean="0"/>
              <a:t>, health </a:t>
            </a:r>
            <a:r>
              <a:rPr lang="en-US" dirty="0"/>
              <a:t>education or interest websites</a:t>
            </a:r>
          </a:p>
          <a:p>
            <a:pPr lvl="1"/>
            <a:r>
              <a:rPr lang="en-US" dirty="0"/>
              <a:t>Seek stakeholder perspective and permission</a:t>
            </a:r>
          </a:p>
          <a:p>
            <a:pPr lvl="1"/>
            <a:r>
              <a:rPr lang="en-US" dirty="0"/>
              <a:t>Beware of Wikipedia and Facebook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451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39969"/>
            <a:ext cx="9144000" cy="583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43400" y="6324600"/>
            <a:ext cx="1236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(days)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65316" y="2514600"/>
            <a:ext cx="370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0430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1133</TotalTime>
  <Words>490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Median</vt:lpstr>
      <vt:lpstr>Technology and Psychology Research</vt:lpstr>
      <vt:lpstr>Overview</vt:lpstr>
      <vt:lpstr>Background</vt:lpstr>
      <vt:lpstr>Types of Internet Research (Overlapping)</vt:lpstr>
      <vt:lpstr>Types of Internet Research</vt:lpstr>
      <vt:lpstr>Types of Internet Research</vt:lpstr>
      <vt:lpstr>Recruitment</vt:lpstr>
      <vt:lpstr>Recruitment</vt:lpstr>
      <vt:lpstr>PowerPoint Presentation</vt:lpstr>
      <vt:lpstr>Implementation</vt:lpstr>
      <vt:lpstr>Data Quality – Addressable but Must Address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96</cp:revision>
  <cp:lastPrinted>2015-08-27T00:11:45Z</cp:lastPrinted>
  <dcterms:created xsi:type="dcterms:W3CDTF">2015-08-26T19:50:04Z</dcterms:created>
  <dcterms:modified xsi:type="dcterms:W3CDTF">2015-09-25T00:33:38Z</dcterms:modified>
</cp:coreProperties>
</file>