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handoutMasterIdLst>
    <p:handoutMasterId r:id="rId12"/>
  </p:handoutMasterIdLst>
  <p:sldIdLst>
    <p:sldId id="256" r:id="rId2"/>
    <p:sldId id="258" r:id="rId3"/>
    <p:sldId id="260" r:id="rId4"/>
    <p:sldId id="264" r:id="rId5"/>
    <p:sldId id="265" r:id="rId6"/>
    <p:sldId id="261" r:id="rId7"/>
    <p:sldId id="266" r:id="rId8"/>
    <p:sldId id="262" r:id="rId9"/>
    <p:sldId id="263" r:id="rId10"/>
    <p:sldId id="26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30C92E-4655-40B4-B508-9AE27C0ED521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1A2794-5441-4850-8CF8-25BEA610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7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3E4FBE-3118-4E72-B41E-54A65AA5575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63E4FBE-3118-4E72-B41E-54A65AA5575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3E4FBE-3118-4E72-B41E-54A65AA5575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3E4FBE-3118-4E72-B41E-54A65AA5575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63E4FBE-3118-4E72-B41E-54A65AA5575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3E4FBE-3118-4E72-B41E-54A65AA5575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webhp?sourceid=chrome-instant&amp;ion=1&amp;espv=2&amp;ie=UTF-8#q=%22translational+psychological+science%22" TargetMode="External"/><Relationship Id="rId2" Type="http://schemas.openxmlformats.org/officeDocument/2006/relationships/hyperlink" Target="https://en.wikipedia.org/wiki/The_Hedgehog_and_the_Fo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048000"/>
            <a:ext cx="64770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Translational Team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5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2580364"/>
            <a:ext cx="3352800" cy="1752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0800" y="15135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15135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1535335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24600" y="1538056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51864" y="26184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5600" y="37995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21329" y="2305500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05000" y="3410400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09800" y="44853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44853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8200" y="4507135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4509856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52138" y="1205787"/>
            <a:ext cx="1039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Psychologist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47638" y="5464296"/>
            <a:ext cx="1039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Psychologist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3723363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Medical</a:t>
            </a:r>
            <a:br>
              <a:rPr lang="en-US" sz="1400" dirty="0" smtClean="0"/>
            </a:br>
            <a:r>
              <a:rPr lang="en-US" sz="1400" dirty="0" smtClean="0"/>
              <a:t>Sociologist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47539" y="903964"/>
            <a:ext cx="976862" cy="53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Family Physician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564798" y="5094964"/>
            <a:ext cx="1212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Family Physician/ Epidemiologist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590064" y="2827758"/>
            <a:ext cx="976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Oncologist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101633" y="1551407"/>
            <a:ext cx="976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Nurse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568293" y="3877252"/>
            <a:ext cx="976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Medical Social Worker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08509" y="2057134"/>
            <a:ext cx="1961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Standardized Patient Instructor (Actor) w/Cancer </a:t>
            </a:r>
            <a:r>
              <a:rPr lang="en-US" sz="1400" dirty="0" err="1" smtClean="0"/>
              <a:t>Hx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205723" y="5194167"/>
            <a:ext cx="124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Biostatistician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020785" y="5452176"/>
            <a:ext cx="124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Biostatistician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863192" y="944177"/>
            <a:ext cx="124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Administrative Assistant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225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vs. Applied Research</a:t>
            </a:r>
          </a:p>
          <a:p>
            <a:pPr lvl="1"/>
            <a:r>
              <a:rPr lang="en-US" dirty="0" smtClean="0"/>
              <a:t>Limitations </a:t>
            </a:r>
          </a:p>
          <a:p>
            <a:r>
              <a:rPr lang="en-US" dirty="0" smtClean="0"/>
              <a:t>Translational Research</a:t>
            </a:r>
          </a:p>
          <a:p>
            <a:r>
              <a:rPr lang="en-US" dirty="0" smtClean="0"/>
              <a:t>Translational </a:t>
            </a:r>
            <a:r>
              <a:rPr lang="en-US" dirty="0" smtClean="0"/>
              <a:t>Team Science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4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vs. Applied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Research</a:t>
            </a:r>
          </a:p>
          <a:p>
            <a:pPr lvl="1"/>
            <a:r>
              <a:rPr lang="en-US" dirty="0"/>
              <a:t>Discover basic facts, with no immediate focus on solving real-world problems</a:t>
            </a:r>
          </a:p>
          <a:p>
            <a:pPr lvl="1"/>
            <a:r>
              <a:rPr lang="en-US" dirty="0"/>
              <a:t>Knowledge for knowledge’s sake</a:t>
            </a:r>
          </a:p>
          <a:p>
            <a:pPr lvl="1"/>
            <a:r>
              <a:rPr lang="en-US" dirty="0"/>
              <a:t>Speculative, often takes decades of cumulative knowledge to benefit society, but breakthroughs can lead to paradigm shifts</a:t>
            </a:r>
          </a:p>
          <a:p>
            <a:pPr lvl="1"/>
            <a:r>
              <a:rPr lang="en-US" dirty="0"/>
              <a:t>Learning, sensation/perception, neuroscience, and most social, personality, and </a:t>
            </a:r>
            <a:r>
              <a:rPr lang="en-US" dirty="0" smtClean="0"/>
              <a:t>developmental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7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vs. Applied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Applied Research</a:t>
            </a:r>
          </a:p>
          <a:p>
            <a:pPr lvl="1"/>
            <a:r>
              <a:rPr lang="en-US" dirty="0"/>
              <a:t>Can impact real-world problems relatively quickly, but focuses on incremental science rather than breakthroughs</a:t>
            </a:r>
          </a:p>
          <a:p>
            <a:pPr lvl="1"/>
            <a:r>
              <a:rPr lang="en-US" dirty="0"/>
              <a:t>Makes relevant and immediate contributions to real-world problems</a:t>
            </a:r>
          </a:p>
          <a:p>
            <a:pPr lvl="1"/>
            <a:r>
              <a:rPr lang="en-US" dirty="0"/>
              <a:t>Most healthcare research, much research in clinical, counseling, school, and I/O </a:t>
            </a:r>
            <a:r>
              <a:rPr lang="en-US" dirty="0" smtClean="0"/>
              <a:t>psychology</a:t>
            </a:r>
          </a:p>
        </p:txBody>
      </p:sp>
    </p:spTree>
    <p:extLst>
      <p:ext uri="{BB962C8B-B14F-4D97-AF65-F5344CB8AC3E}">
        <p14:creationId xmlns:p14="http://schemas.microsoft.com/office/powerpoint/2010/main" val="198049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Critique of Basic/Applied </a:t>
            </a:r>
            <a:r>
              <a:rPr lang="en-US" dirty="0" smtClean="0"/>
              <a:t>Distinction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Many studies fall in between</a:t>
            </a:r>
            <a:endParaRPr lang="en-US" sz="2400" dirty="0"/>
          </a:p>
          <a:p>
            <a:r>
              <a:rPr lang="en-US" dirty="0"/>
              <a:t>Much basic research is not designed to solve a real-world problem but could be used for that </a:t>
            </a:r>
            <a:r>
              <a:rPr lang="en-US" dirty="0" smtClean="0"/>
              <a:t>purpose</a:t>
            </a:r>
          </a:p>
          <a:p>
            <a:pPr lvl="0"/>
            <a:r>
              <a:rPr lang="en-US" dirty="0"/>
              <a:t>Throwing money at applied research has only produced mixed results</a:t>
            </a:r>
          </a:p>
          <a:p>
            <a:pPr lvl="0"/>
            <a:r>
              <a:rPr lang="en-US" dirty="0"/>
              <a:t>“Research gap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8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Aims to translate basic research </a:t>
            </a:r>
            <a:r>
              <a:rPr lang="en-US" sz="3200" dirty="0" smtClean="0"/>
              <a:t>discoveries </a:t>
            </a:r>
            <a:r>
              <a:rPr lang="en-US" sz="3200" dirty="0"/>
              <a:t>into applied solutions </a:t>
            </a:r>
            <a:r>
              <a:rPr lang="en-US" sz="3200" dirty="0" smtClean="0"/>
              <a:t>that </a:t>
            </a:r>
            <a:r>
              <a:rPr lang="en-US" sz="3200" dirty="0"/>
              <a:t>can benefit societal health </a:t>
            </a:r>
            <a:r>
              <a:rPr lang="en-US" sz="3200" dirty="0" smtClean="0"/>
              <a:t>and </a:t>
            </a:r>
            <a:r>
              <a:rPr lang="en-US" sz="3200" dirty="0"/>
              <a:t>well-being</a:t>
            </a:r>
            <a:endParaRPr lang="en-US" sz="2400" dirty="0"/>
          </a:p>
          <a:p>
            <a:pPr lvl="0"/>
            <a:r>
              <a:rPr lang="en-US" sz="3200" dirty="0"/>
              <a:t>Acknowledges that science is about the </a:t>
            </a:r>
            <a:r>
              <a:rPr lang="en-US" sz="3200" u="sng" dirty="0"/>
              <a:t>speed</a:t>
            </a:r>
            <a:r>
              <a:rPr lang="en-US" sz="3200" dirty="0"/>
              <a:t> of solving real-world problems</a:t>
            </a:r>
            <a:endParaRPr lang="en-US" sz="2400" dirty="0"/>
          </a:p>
          <a:p>
            <a:pPr lvl="1"/>
            <a:r>
              <a:rPr lang="en-US" sz="2800" dirty="0"/>
              <a:t>Bridging the “Research Gap</a:t>
            </a:r>
            <a:r>
              <a:rPr lang="en-US" sz="2800" dirty="0" smtClean="0"/>
              <a:t>” (see Figure)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dirty="0"/>
              <a:t>T1: Speed up application of basic science to interventions</a:t>
            </a:r>
            <a:endParaRPr lang="en-US" sz="20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dirty="0"/>
              <a:t>T2: Speed up dissemination and implementation of useful </a:t>
            </a:r>
            <a:r>
              <a:rPr lang="en-US" sz="2800" dirty="0" smtClean="0"/>
              <a:t>interventions</a:t>
            </a:r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5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7" t="22829" r="5031" b="9499"/>
          <a:stretch>
            <a:fillRect/>
          </a:stretch>
        </p:blipFill>
        <p:spPr bwMode="auto">
          <a:xfrm>
            <a:off x="77557" y="1981200"/>
            <a:ext cx="899024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39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Silos </a:t>
            </a:r>
            <a:endParaRPr lang="en-US" dirty="0"/>
          </a:p>
        </p:txBody>
      </p:sp>
      <p:pic>
        <p:nvPicPr>
          <p:cNvPr id="1026" name="Picture 2" descr="Image result for research 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38399"/>
            <a:ext cx="30099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search 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438399"/>
            <a:ext cx="30099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esearch 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399"/>
            <a:ext cx="30099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esearch 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438398"/>
            <a:ext cx="30099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9619" y="440201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4842415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Anhedonia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0814" y="4888581"/>
            <a:ext cx="88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Math</a:t>
            </a:r>
            <a:br>
              <a:rPr lang="en-US" dirty="0" smtClean="0"/>
            </a:br>
            <a:r>
              <a:rPr lang="en-US" dirty="0" smtClean="0"/>
              <a:t>Anxiety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9083" y="5328197"/>
            <a:ext cx="1465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Schizophrenia</a:t>
            </a:r>
            <a:br>
              <a:rPr lang="en-US" dirty="0" smtClean="0"/>
            </a:br>
            <a:r>
              <a:rPr lang="en-US" dirty="0" smtClean="0"/>
              <a:t>Biomarkers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63906" y="4302935"/>
            <a:ext cx="852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Food</a:t>
            </a:r>
            <a:br>
              <a:rPr lang="en-US" dirty="0" smtClean="0"/>
            </a:br>
            <a:r>
              <a:rPr lang="en-US" dirty="0" smtClean="0"/>
              <a:t>Deserts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13364" y="4196084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Apple</a:t>
            </a:r>
            <a:br>
              <a:rPr lang="en-US" dirty="0" smtClean="0"/>
            </a:br>
            <a:r>
              <a:rPr lang="en-US" dirty="0" smtClean="0"/>
              <a:t>Scab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43387" y="5066500"/>
            <a:ext cx="1342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Gallbladder</a:t>
            </a:r>
            <a:br>
              <a:rPr lang="en-US" dirty="0" smtClean="0"/>
            </a:br>
            <a:r>
              <a:rPr lang="en-US" dirty="0" smtClean="0"/>
              <a:t>Cancer</a:t>
            </a:r>
            <a:br>
              <a:rPr lang="en-US" dirty="0" smtClean="0"/>
            </a:br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44930" y="4356241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Rhinoviruses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81387" y="4990741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Microconstruct</a:t>
            </a:r>
            <a:r>
              <a:rPr lang="en-US" dirty="0" smtClean="0"/>
              <a:t> 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4586682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Microconstruct</a:t>
            </a:r>
            <a:r>
              <a:rPr lang="en-US" dirty="0" smtClean="0"/>
              <a:t> 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40603" y="5043392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Microconstruct</a:t>
            </a:r>
            <a:r>
              <a:rPr lang="en-US" dirty="0" smtClean="0"/>
              <a:t> Z</a:t>
            </a:r>
            <a:endParaRPr lang="en-US" dirty="0"/>
          </a:p>
        </p:txBody>
      </p:sp>
      <p:cxnSp>
        <p:nvCxnSpPr>
          <p:cNvPr id="5" name="Straight Arrow Connector 4"/>
          <p:cNvCxnSpPr>
            <a:stCxn id="8" idx="0"/>
          </p:cNvCxnSpPr>
          <p:nvPr/>
        </p:nvCxnSpPr>
        <p:spPr>
          <a:xfrm flipV="1">
            <a:off x="505049" y="4038600"/>
            <a:ext cx="0" cy="803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0"/>
          </p:cNvCxnSpPr>
          <p:nvPr/>
        </p:nvCxnSpPr>
        <p:spPr>
          <a:xfrm flipH="1" flipV="1">
            <a:off x="1785043" y="4084767"/>
            <a:ext cx="6581" cy="1243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" idx="0"/>
          </p:cNvCxnSpPr>
          <p:nvPr/>
        </p:nvCxnSpPr>
        <p:spPr>
          <a:xfrm flipH="1" flipV="1">
            <a:off x="1059083" y="4105871"/>
            <a:ext cx="27215" cy="29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529139" y="4049487"/>
            <a:ext cx="14248" cy="352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0"/>
          </p:cNvCxnSpPr>
          <p:nvPr/>
        </p:nvCxnSpPr>
        <p:spPr>
          <a:xfrm flipV="1">
            <a:off x="3214404" y="4117342"/>
            <a:ext cx="26078" cy="949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0"/>
          </p:cNvCxnSpPr>
          <p:nvPr/>
        </p:nvCxnSpPr>
        <p:spPr>
          <a:xfrm flipV="1">
            <a:off x="3885421" y="4038601"/>
            <a:ext cx="0" cy="157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33403" y="4049487"/>
            <a:ext cx="0" cy="803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0"/>
          </p:cNvCxnSpPr>
          <p:nvPr/>
        </p:nvCxnSpPr>
        <p:spPr>
          <a:xfrm flipH="1" flipV="1">
            <a:off x="5381386" y="4038601"/>
            <a:ext cx="1" cy="317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0"/>
          </p:cNvCxnSpPr>
          <p:nvPr/>
        </p:nvCxnSpPr>
        <p:spPr>
          <a:xfrm flipH="1" flipV="1">
            <a:off x="6017843" y="4064169"/>
            <a:ext cx="192457" cy="92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0"/>
          </p:cNvCxnSpPr>
          <p:nvPr/>
        </p:nvCxnSpPr>
        <p:spPr>
          <a:xfrm flipH="1" flipV="1">
            <a:off x="7391400" y="4062050"/>
            <a:ext cx="66913" cy="524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534400" y="4062051"/>
            <a:ext cx="231648" cy="981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9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Translational Team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Shift away from research led by a single investigator in a single scientific discipline </a:t>
            </a:r>
            <a:endParaRPr lang="en-US" sz="3200" dirty="0" smtClean="0"/>
          </a:p>
          <a:p>
            <a:pPr lvl="0"/>
            <a:r>
              <a:rPr lang="en-US" sz="3200" dirty="0"/>
              <a:t>Shift toward interdisciplinary (or “transdisciplinary”) team science, drawing upon multiple domains of basic and applied research expertise, clinical expertise, and community perspectives</a:t>
            </a:r>
          </a:p>
          <a:p>
            <a:pPr lvl="0"/>
            <a:r>
              <a:rPr lang="en-US" sz="3200" dirty="0"/>
              <a:t>Challenges and Opportunities</a:t>
            </a:r>
          </a:p>
          <a:p>
            <a:pPr lvl="1"/>
            <a:r>
              <a:rPr lang="en-US" sz="2800" dirty="0"/>
              <a:t>Jack of all trades, master of none (</a:t>
            </a:r>
            <a:r>
              <a:rPr lang="en-US" sz="2800" dirty="0">
                <a:hlinkClick r:id="rId2"/>
              </a:rPr>
              <a:t>Fox vs. Hedgehog</a:t>
            </a:r>
            <a:r>
              <a:rPr lang="en-US" sz="2800" dirty="0"/>
              <a:t>) </a:t>
            </a:r>
            <a:endParaRPr lang="en-US" sz="2000" dirty="0"/>
          </a:p>
          <a:p>
            <a:pPr lvl="1"/>
            <a:r>
              <a:rPr lang="en-US" sz="2800" dirty="0"/>
              <a:t>Psychology’s </a:t>
            </a:r>
            <a:r>
              <a:rPr lang="en-US" sz="2800" dirty="0">
                <a:hlinkClick r:id="rId3"/>
              </a:rPr>
              <a:t>slow response</a:t>
            </a:r>
            <a:endParaRPr lang="en-US" sz="2000" dirty="0"/>
          </a:p>
          <a:p>
            <a:pPr lvl="1"/>
            <a:r>
              <a:rPr lang="en-US" sz="2800" dirty="0"/>
              <a:t>Biomedicine’s baffled reaction</a:t>
            </a:r>
            <a:endParaRPr lang="en-US" sz="2000" dirty="0"/>
          </a:p>
          <a:p>
            <a:pPr lvl="1"/>
            <a:r>
              <a:rPr lang="en-US" sz="2800" dirty="0"/>
              <a:t>Challenging interpersonally (expertise, communication, norms), </a:t>
            </a:r>
            <a:r>
              <a:rPr lang="en-US" sz="2800" dirty="0" smtClean="0"/>
              <a:t>and </a:t>
            </a:r>
            <a:r>
              <a:rPr lang="en-US" sz="2800" dirty="0"/>
              <a:t>intellectually</a:t>
            </a:r>
            <a:endParaRPr lang="en-US" sz="2000" dirty="0"/>
          </a:p>
          <a:p>
            <a:pPr lvl="1"/>
            <a:r>
              <a:rPr lang="en-US" sz="2800" dirty="0"/>
              <a:t>Good for people who are high on openness to experience, tolerant of ambiguity, bored easily, coalition builders, and </a:t>
            </a:r>
            <a:r>
              <a:rPr lang="en-US" sz="2800" dirty="0" smtClean="0"/>
              <a:t>ambitious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780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845</TotalTime>
  <Words>361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Tw Cen MT</vt:lpstr>
      <vt:lpstr>Wingdings</vt:lpstr>
      <vt:lpstr>Wingdings 2</vt:lpstr>
      <vt:lpstr>Median</vt:lpstr>
      <vt:lpstr>Translational Team Science</vt:lpstr>
      <vt:lpstr>Overview</vt:lpstr>
      <vt:lpstr>Basic vs. Applied Research</vt:lpstr>
      <vt:lpstr>Basic vs. Applied Research</vt:lpstr>
      <vt:lpstr>Critique of Basic/Applied Distinction</vt:lpstr>
      <vt:lpstr>Translational Research</vt:lpstr>
      <vt:lpstr>PowerPoint Presentation</vt:lpstr>
      <vt:lpstr>Research Silos </vt:lpstr>
      <vt:lpstr>Translational Team Science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 3130: Experimental Psychology</dc:title>
  <dc:creator>Mike Hoerger</dc:creator>
  <cp:lastModifiedBy>Mike</cp:lastModifiedBy>
  <cp:revision>64</cp:revision>
  <cp:lastPrinted>2015-08-27T00:11:45Z</cp:lastPrinted>
  <dcterms:created xsi:type="dcterms:W3CDTF">2015-08-26T19:50:04Z</dcterms:created>
  <dcterms:modified xsi:type="dcterms:W3CDTF">2015-09-03T23:05:52Z</dcterms:modified>
</cp:coreProperties>
</file>