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2"/>
  </p:handoutMasterIdLst>
  <p:sldIdLst>
    <p:sldId id="256" r:id="rId2"/>
    <p:sldId id="258" r:id="rId3"/>
    <p:sldId id="259" r:id="rId4"/>
    <p:sldId id="268" r:id="rId5"/>
    <p:sldId id="262" r:id="rId6"/>
    <p:sldId id="265" r:id="rId7"/>
    <p:sldId id="266" r:id="rId8"/>
    <p:sldId id="261" r:id="rId9"/>
    <p:sldId id="267" r:id="rId10"/>
    <p:sldId id="26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dus.wisc.edu/" TargetMode="External"/><Relationship Id="rId2" Type="http://schemas.openxmlformats.org/officeDocument/2006/relationships/hyperlink" Target="http://www.icpsr.umich.edu/icpsrweb/ICPSR/access/subject.j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Secondary Data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52400"/>
            <a:ext cx="8689848" cy="67025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Salzman study as of 9/24/15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81400" y="3449125"/>
            <a:ext cx="99738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 Set</a:t>
            </a:r>
            <a:endParaRPr lang="en-US" dirty="0"/>
          </a:p>
        </p:txBody>
      </p:sp>
      <p:cxnSp>
        <p:nvCxnSpPr>
          <p:cNvPr id="8" name="Straight Connector 7"/>
          <p:cNvCxnSpPr>
            <a:stCxn id="4" idx="0"/>
          </p:cNvCxnSpPr>
          <p:nvPr/>
        </p:nvCxnSpPr>
        <p:spPr>
          <a:xfrm flipV="1">
            <a:off x="4080095" y="2763325"/>
            <a:ext cx="34705" cy="685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15822" y="2382325"/>
            <a:ext cx="351378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515925"/>
            <a:ext cx="94929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Mentees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0" y="4515925"/>
            <a:ext cx="1443985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  <a:br>
              <a:rPr lang="en-US" dirty="0" smtClean="0"/>
            </a:br>
            <a:r>
              <a:rPr lang="en-US" dirty="0" smtClean="0"/>
              <a:t>Collaborators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578789" y="3818457"/>
            <a:ext cx="831411" cy="697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006699" y="3818457"/>
            <a:ext cx="574701" cy="6974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02986" y="1183250"/>
            <a:ext cx="1354217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Failed Aim 1</a:t>
            </a:r>
            <a:endParaRPr lang="en-US" dirty="0"/>
          </a:p>
        </p:txBody>
      </p:sp>
      <p:cxnSp>
        <p:nvCxnSpPr>
          <p:cNvPr id="18" name="Straight Connector 17"/>
          <p:cNvCxnSpPr>
            <a:stCxn id="9" idx="0"/>
          </p:cNvCxnSpPr>
          <p:nvPr/>
        </p:nvCxnSpPr>
        <p:spPr>
          <a:xfrm flipV="1">
            <a:off x="4091511" y="1552583"/>
            <a:ext cx="53421" cy="82974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88467" y="5767391"/>
            <a:ext cx="7743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Article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890879" y="6343747"/>
            <a:ext cx="77437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Article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054084" y="6136723"/>
            <a:ext cx="117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Manuscript</a:t>
            </a:r>
            <a:br>
              <a:rPr lang="en-US" dirty="0" smtClean="0"/>
            </a:br>
            <a:r>
              <a:rPr lang="en-US" dirty="0" smtClean="0"/>
              <a:t>Submitted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315200" y="5582725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533196" y="4792924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7380203" y="3948108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014528" y="1367916"/>
            <a:ext cx="117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Manuscript</a:t>
            </a:r>
            <a:br>
              <a:rPr lang="en-US" dirty="0" smtClean="0"/>
            </a:br>
            <a:r>
              <a:rPr lang="en-US" dirty="0" smtClean="0"/>
              <a:t>Submitted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5218900" y="2351232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89998" y="2927588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cxnSp>
        <p:nvCxnSpPr>
          <p:cNvPr id="32" name="Straight Connector 31"/>
          <p:cNvCxnSpPr>
            <a:endCxn id="26" idx="1"/>
          </p:cNvCxnSpPr>
          <p:nvPr/>
        </p:nvCxnSpPr>
        <p:spPr>
          <a:xfrm flipV="1">
            <a:off x="6785960" y="4132774"/>
            <a:ext cx="594243" cy="533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endCxn id="25" idx="1"/>
          </p:cNvCxnSpPr>
          <p:nvPr/>
        </p:nvCxnSpPr>
        <p:spPr>
          <a:xfrm flipV="1">
            <a:off x="6785960" y="4977590"/>
            <a:ext cx="747236" cy="78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4980946" y="5177644"/>
            <a:ext cx="620441" cy="5691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5410200" y="5181600"/>
            <a:ext cx="531701" cy="11433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 flipV="1">
            <a:off x="6301564" y="5199370"/>
            <a:ext cx="339379" cy="9159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endCxn id="24" idx="1"/>
          </p:cNvCxnSpPr>
          <p:nvPr/>
        </p:nvCxnSpPr>
        <p:spPr>
          <a:xfrm>
            <a:off x="6777985" y="5180813"/>
            <a:ext cx="537215" cy="5865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191675" y="1229416"/>
            <a:ext cx="856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Funded</a:t>
            </a:r>
            <a:br>
              <a:rPr lang="en-US" dirty="0" smtClean="0"/>
            </a:br>
            <a:r>
              <a:rPr lang="en-US" dirty="0" smtClean="0"/>
              <a:t>Grant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808531" y="2010997"/>
            <a:ext cx="856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Funded</a:t>
            </a:r>
            <a:br>
              <a:rPr lang="en-US" dirty="0" smtClean="0"/>
            </a:br>
            <a:r>
              <a:rPr lang="en-US" dirty="0" smtClean="0"/>
              <a:t>Grant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2321826" y="2802794"/>
            <a:ext cx="856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Funded</a:t>
            </a:r>
            <a:br>
              <a:rPr lang="en-US" dirty="0" smtClean="0"/>
            </a:br>
            <a:r>
              <a:rPr lang="en-US" dirty="0" smtClean="0"/>
              <a:t>Grant</a:t>
            </a:r>
            <a:endParaRPr lang="en-US" dirty="0"/>
          </a:p>
        </p:txBody>
      </p:sp>
      <p:cxnSp>
        <p:nvCxnSpPr>
          <p:cNvPr id="46" name="Straight Connector 45"/>
          <p:cNvCxnSpPr>
            <a:endCxn id="27" idx="1"/>
          </p:cNvCxnSpPr>
          <p:nvPr/>
        </p:nvCxnSpPr>
        <p:spPr>
          <a:xfrm flipV="1">
            <a:off x="4296607" y="1691082"/>
            <a:ext cx="717921" cy="710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9" idx="3"/>
            <a:endCxn id="28" idx="1"/>
          </p:cNvCxnSpPr>
          <p:nvPr/>
        </p:nvCxnSpPr>
        <p:spPr>
          <a:xfrm flipV="1">
            <a:off x="4267200" y="2535898"/>
            <a:ext cx="951700" cy="310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296607" y="2774015"/>
            <a:ext cx="893391" cy="3322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 flipV="1">
            <a:off x="3072943" y="1691082"/>
            <a:ext cx="813472" cy="7104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9" idx="1"/>
            <a:endCxn id="44" idx="3"/>
          </p:cNvCxnSpPr>
          <p:nvPr/>
        </p:nvCxnSpPr>
        <p:spPr>
          <a:xfrm flipH="1" flipV="1">
            <a:off x="2664856" y="2334163"/>
            <a:ext cx="1250966" cy="2328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>
            <a:stCxn id="45" idx="3"/>
          </p:cNvCxnSpPr>
          <p:nvPr/>
        </p:nvCxnSpPr>
        <p:spPr>
          <a:xfrm flipV="1">
            <a:off x="3178151" y="2762071"/>
            <a:ext cx="720137" cy="3638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9337" y="4167191"/>
            <a:ext cx="117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Manuscript</a:t>
            </a:r>
            <a:br>
              <a:rPr lang="en-US" dirty="0" smtClean="0"/>
            </a:br>
            <a:r>
              <a:rPr lang="en-US" dirty="0" smtClean="0"/>
              <a:t>Submitted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1634" y="4890227"/>
            <a:ext cx="89800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Masters</a:t>
            </a:r>
            <a:br>
              <a:rPr lang="en-US" dirty="0" smtClean="0"/>
            </a:br>
            <a:r>
              <a:rPr lang="en-US" dirty="0" smtClean="0"/>
              <a:t>Thesis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777614" y="3449139"/>
            <a:ext cx="117371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Manuscript</a:t>
            </a:r>
            <a:br>
              <a:rPr lang="en-US" dirty="0" smtClean="0"/>
            </a:br>
            <a:r>
              <a:rPr lang="en-US" dirty="0" smtClean="0"/>
              <a:t>Submitted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787384" y="5786108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3093481" y="5267348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219885" y="4751964"/>
            <a:ext cx="1173719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Manuscript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103312" y="5657357"/>
            <a:ext cx="856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Funded</a:t>
            </a:r>
            <a:br>
              <a:rPr lang="en-US" dirty="0" smtClean="0"/>
            </a:br>
            <a:r>
              <a:rPr lang="en-US" dirty="0" smtClean="0"/>
              <a:t>Grant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1893663" y="6099533"/>
            <a:ext cx="856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Funded</a:t>
            </a:r>
            <a:br>
              <a:rPr lang="en-US" dirty="0" smtClean="0"/>
            </a:br>
            <a:r>
              <a:rPr lang="en-US" dirty="0" smtClean="0"/>
              <a:t>Grant</a:t>
            </a:r>
            <a:endParaRPr lang="en-US" dirty="0"/>
          </a:p>
        </p:txBody>
      </p:sp>
      <p:sp>
        <p:nvSpPr>
          <p:cNvPr id="71" name="TextBox 70"/>
          <p:cNvSpPr txBox="1"/>
          <p:nvPr/>
        </p:nvSpPr>
        <p:spPr>
          <a:xfrm>
            <a:off x="985955" y="6090907"/>
            <a:ext cx="8563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Funded</a:t>
            </a:r>
            <a:br>
              <a:rPr lang="en-US" dirty="0" smtClean="0"/>
            </a:br>
            <a:r>
              <a:rPr lang="en-US" dirty="0" smtClean="0"/>
              <a:t>Grant</a:t>
            </a:r>
            <a:endParaRPr lang="en-US" dirty="0"/>
          </a:p>
        </p:txBody>
      </p:sp>
      <p:cxnSp>
        <p:nvCxnSpPr>
          <p:cNvPr id="73" name="Straight Connector 72"/>
          <p:cNvCxnSpPr/>
          <p:nvPr/>
        </p:nvCxnSpPr>
        <p:spPr>
          <a:xfrm>
            <a:off x="1946700" y="4095470"/>
            <a:ext cx="375125" cy="4169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10" idx="1"/>
          </p:cNvCxnSpPr>
          <p:nvPr/>
        </p:nvCxnSpPr>
        <p:spPr>
          <a:xfrm>
            <a:off x="1249919" y="4560668"/>
            <a:ext cx="807481" cy="1399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953737" y="4839090"/>
            <a:ext cx="1103663" cy="3794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endCxn id="69" idx="3"/>
          </p:cNvCxnSpPr>
          <p:nvPr/>
        </p:nvCxnSpPr>
        <p:spPr>
          <a:xfrm flipH="1">
            <a:off x="959637" y="4934321"/>
            <a:ext cx="1116330" cy="1046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H="1">
            <a:off x="1517803" y="4936630"/>
            <a:ext cx="695206" cy="11355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10" idx="2"/>
          </p:cNvCxnSpPr>
          <p:nvPr/>
        </p:nvCxnSpPr>
        <p:spPr>
          <a:xfrm flipH="1">
            <a:off x="2388678" y="4885257"/>
            <a:ext cx="143372" cy="11822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endCxn id="68" idx="1"/>
          </p:cNvCxnSpPr>
          <p:nvPr/>
        </p:nvCxnSpPr>
        <p:spPr>
          <a:xfrm>
            <a:off x="3050574" y="4865913"/>
            <a:ext cx="169311" cy="707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2823203" y="4910819"/>
            <a:ext cx="350527" cy="3529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2669092" y="4900792"/>
            <a:ext cx="292097" cy="8665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/>
          <p:cNvSpPr txBox="1"/>
          <p:nvPr/>
        </p:nvSpPr>
        <p:spPr>
          <a:xfrm>
            <a:off x="6915000" y="148683"/>
            <a:ext cx="23728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Also: 16 conference posters/presentations, </a:t>
            </a:r>
            <a:br>
              <a:rPr lang="en-US" sz="1600" dirty="0" smtClean="0"/>
            </a:br>
            <a:r>
              <a:rPr lang="en-US" sz="1600" dirty="0" smtClean="0"/>
              <a:t>3 promotions, 3 students advancing on to higher degree programs, 4 students who were able </a:t>
            </a:r>
            <a:br>
              <a:rPr lang="en-US" sz="1600" dirty="0" smtClean="0"/>
            </a:br>
            <a:r>
              <a:rPr lang="en-US" sz="1600" dirty="0" smtClean="0"/>
              <a:t>to attend a national conference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41835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Background</a:t>
            </a:r>
          </a:p>
          <a:p>
            <a:r>
              <a:rPr lang="en-US" dirty="0" smtClean="0"/>
              <a:t>Components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smtClean="0"/>
              <a:t>Challenges</a:t>
            </a:r>
          </a:p>
          <a:p>
            <a:r>
              <a:rPr lang="en-US" dirty="0" smtClean="0"/>
              <a:t>Opportunities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is it? (Hint: You’re already doing 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Secondary data analysis</a:t>
            </a:r>
          </a:p>
          <a:p>
            <a:pPr lvl="1"/>
            <a:r>
              <a:rPr lang="en-US" dirty="0" smtClean="0"/>
              <a:t>Analyzes data from an existing data set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ata you did not collect yourself (colleague, collaborator, professor)</a:t>
            </a:r>
          </a:p>
          <a:p>
            <a:pPr lvl="2"/>
            <a:r>
              <a:rPr lang="en-US" dirty="0" smtClean="0"/>
              <a:t>Data from a study focused on something else (primary analyses/papers already complete)</a:t>
            </a:r>
          </a:p>
          <a:p>
            <a:pPr lvl="2"/>
            <a:r>
              <a:rPr lang="en-US" dirty="0"/>
              <a:t>D</a:t>
            </a:r>
            <a:r>
              <a:rPr lang="en-US" dirty="0" smtClean="0"/>
              <a:t>ata collected for some other purpose (medical records, transcripts, etc.)</a:t>
            </a:r>
          </a:p>
          <a:p>
            <a:pPr lvl="1"/>
            <a:r>
              <a:rPr lang="en-US" dirty="0" smtClean="0"/>
              <a:t>Also called “primary analysis of existing data” or “archival data analysis”</a:t>
            </a:r>
          </a:p>
          <a:p>
            <a:pPr lvl="2"/>
            <a:r>
              <a:rPr lang="en-US" dirty="0" smtClean="0"/>
              <a:t>Distinguishes from merely re-testing the same hypotheses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639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Sets: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/>
          <a:lstStyle/>
          <a:p>
            <a:r>
              <a:rPr lang="en-US" dirty="0"/>
              <a:t>Inter-university Consortium for Political and Social Research (ICPSR)</a:t>
            </a:r>
          </a:p>
          <a:p>
            <a:pPr lvl="1"/>
            <a:r>
              <a:rPr lang="en-US" dirty="0">
                <a:hlinkClick r:id="rId2"/>
              </a:rPr>
              <a:t>http://www.icpsr.umich.edu/icpsrweb/ICPSR/access/subject.jsp</a:t>
            </a:r>
            <a:endParaRPr lang="en-US" dirty="0"/>
          </a:p>
          <a:p>
            <a:pPr lvl="1"/>
            <a:r>
              <a:rPr lang="en-US" dirty="0"/>
              <a:t>Catalogue of many public data sources</a:t>
            </a:r>
          </a:p>
          <a:p>
            <a:r>
              <a:rPr lang="en-US" dirty="0" smtClean="0"/>
              <a:t>Midlife in the United States (MIDUS)</a:t>
            </a:r>
          </a:p>
          <a:p>
            <a:pPr lvl="1"/>
            <a:r>
              <a:rPr lang="en-US" dirty="0">
                <a:hlinkClick r:id="rId3"/>
              </a:rPr>
              <a:t>http://www.midus.wisc.edu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National longitudinal study of health and well-being</a:t>
            </a:r>
          </a:p>
        </p:txBody>
      </p:sp>
    </p:spTree>
    <p:extLst>
      <p:ext uri="{BB962C8B-B14F-4D97-AF65-F5344CB8AC3E}">
        <p14:creationId xmlns:p14="http://schemas.microsoft.com/office/powerpoint/2010/main" val="3218255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 Permission</a:t>
            </a:r>
          </a:p>
          <a:p>
            <a:pPr lvl="1"/>
            <a:r>
              <a:rPr lang="en-US" dirty="0"/>
              <a:t>Often requires a “data usage agreement”</a:t>
            </a:r>
          </a:p>
          <a:p>
            <a:pPr lvl="2"/>
            <a:r>
              <a:rPr lang="en-US" dirty="0"/>
              <a:t>Rules about which analyses will be conducted, authorship, timeliness</a:t>
            </a:r>
          </a:p>
          <a:p>
            <a:pPr lvl="1"/>
            <a:r>
              <a:rPr lang="en-US" dirty="0"/>
              <a:t>May require IRB </a:t>
            </a:r>
            <a:r>
              <a:rPr lang="en-US" dirty="0" smtClean="0"/>
              <a:t>approval</a:t>
            </a:r>
          </a:p>
          <a:p>
            <a:pPr marL="0" indent="0">
              <a:buNone/>
            </a:pPr>
            <a:r>
              <a:rPr lang="en-US" dirty="0" smtClean="0"/>
              <a:t>2. Data dictionary</a:t>
            </a:r>
          </a:p>
          <a:p>
            <a:pPr lvl="1"/>
            <a:r>
              <a:rPr lang="en-US" dirty="0" smtClean="0"/>
              <a:t>Protocol, measures, descriptive statistics</a:t>
            </a:r>
            <a:endParaRPr lang="en-US" dirty="0"/>
          </a:p>
          <a:p>
            <a:pPr lvl="1"/>
            <a:r>
              <a:rPr lang="en-US" dirty="0"/>
              <a:t>Quality varies: Non-existent, paper files, Excel, </a:t>
            </a:r>
            <a:r>
              <a:rPr lang="en-US" dirty="0" smtClean="0"/>
              <a:t>PDF</a:t>
            </a:r>
          </a:p>
          <a:p>
            <a:pPr marL="0" indent="0">
              <a:buNone/>
            </a:pPr>
            <a:r>
              <a:rPr lang="en-US" dirty="0" smtClean="0"/>
              <a:t>3. Data file</a:t>
            </a:r>
          </a:p>
          <a:p>
            <a:pPr lvl="1"/>
            <a:r>
              <a:rPr lang="en-US" dirty="0" smtClean="0"/>
              <a:t>SPSS, Excel, SAS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124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45238"/>
            <a:ext cx="5304835" cy="679099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13496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47017"/>
            <a:ext cx="6096000" cy="687421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5751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Upfront investment: Varying quality of data dictionaries and collaborators</a:t>
            </a:r>
          </a:p>
          <a:p>
            <a:r>
              <a:rPr lang="en-US" dirty="0" smtClean="0"/>
              <a:t>Imperfect measures</a:t>
            </a:r>
          </a:p>
          <a:p>
            <a:pPr lvl="1"/>
            <a:r>
              <a:rPr lang="en-US" dirty="0" smtClean="0"/>
              <a:t>You might want a quality measure of extraversion, and all they have is a single item on optimism</a:t>
            </a:r>
          </a:p>
          <a:p>
            <a:r>
              <a:rPr lang="en-US" dirty="0" smtClean="0"/>
              <a:t>Politics: Some psychology departments quantify science in terms of studies-per-paper rather than papers-per-study </a:t>
            </a:r>
            <a:r>
              <a:rPr lang="en-US" dirty="0" smtClean="0">
                <a:sym typeface="Wingdings" panose="05000000000000000000" pitchFamily="2" charset="2"/>
              </a:rPr>
              <a:t> may be viewed as lesser science, or may require theses/dissertations to use “original” data collection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416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Upfront investment = delayed gratification</a:t>
            </a:r>
          </a:p>
          <a:p>
            <a:r>
              <a:rPr lang="en-US" dirty="0" smtClean="0"/>
              <a:t>Efficient on many levels</a:t>
            </a:r>
          </a:p>
          <a:p>
            <a:pPr lvl="1"/>
            <a:r>
              <a:rPr lang="en-US" dirty="0" smtClean="0"/>
              <a:t>Implementation, publishing, funding</a:t>
            </a:r>
          </a:p>
          <a:p>
            <a:r>
              <a:rPr lang="en-US" dirty="0" smtClean="0"/>
              <a:t>Significance</a:t>
            </a:r>
          </a:p>
          <a:p>
            <a:pPr lvl="1"/>
            <a:r>
              <a:rPr lang="en-US" dirty="0" smtClean="0"/>
              <a:t>High-quality studies</a:t>
            </a:r>
          </a:p>
          <a:p>
            <a:pPr lvl="1"/>
            <a:r>
              <a:rPr lang="en-US" dirty="0" smtClean="0"/>
              <a:t>May begin by asking the PI, “What is the most important finding in the data set you’ve never had time to publish?”</a:t>
            </a:r>
          </a:p>
          <a:p>
            <a:r>
              <a:rPr lang="en-US" dirty="0" smtClean="0"/>
              <a:t>Can be symbiotic (mutually beneficial)</a:t>
            </a:r>
          </a:p>
          <a:p>
            <a:pPr lvl="1"/>
            <a:r>
              <a:rPr lang="en-US" dirty="0" smtClean="0"/>
              <a:t>Own posters/presentations/publications, PI is happy for added productivity (publications are good, helps with funders)</a:t>
            </a:r>
          </a:p>
        </p:txBody>
      </p:sp>
    </p:spTree>
    <p:extLst>
      <p:ext uri="{BB962C8B-B14F-4D97-AF65-F5344CB8AC3E}">
        <p14:creationId xmlns:p14="http://schemas.microsoft.com/office/powerpoint/2010/main" val="542524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1252</TotalTime>
  <Words>366</Words>
  <Application>Microsoft Office PowerPoint</Application>
  <PresentationFormat>On-screen Show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Tw Cen MT</vt:lpstr>
      <vt:lpstr>Wingdings</vt:lpstr>
      <vt:lpstr>Wingdings 2</vt:lpstr>
      <vt:lpstr>Median</vt:lpstr>
      <vt:lpstr>Secondary Data Analysis</vt:lpstr>
      <vt:lpstr>Overview</vt:lpstr>
      <vt:lpstr>What is it? (Hint: You’re already doing it)</vt:lpstr>
      <vt:lpstr>Data Sets: Examples</vt:lpstr>
      <vt:lpstr>Components</vt:lpstr>
      <vt:lpstr>PowerPoint Presentation</vt:lpstr>
      <vt:lpstr>PowerPoint Presentation</vt:lpstr>
      <vt:lpstr>Challenges</vt:lpstr>
      <vt:lpstr>Opportunities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110</cp:revision>
  <cp:lastPrinted>2015-08-27T00:11:45Z</cp:lastPrinted>
  <dcterms:created xsi:type="dcterms:W3CDTF">2015-08-26T19:50:04Z</dcterms:created>
  <dcterms:modified xsi:type="dcterms:W3CDTF">2015-09-25T02:32:05Z</dcterms:modified>
</cp:coreProperties>
</file>