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8" r:id="rId10"/>
    <p:sldId id="268" r:id="rId11"/>
    <p:sldId id="269" r:id="rId12"/>
    <p:sldId id="264" r:id="rId13"/>
    <p:sldId id="267" r:id="rId14"/>
    <p:sldId id="270" r:id="rId15"/>
    <p:sldId id="271" r:id="rId16"/>
    <p:sldId id="274" r:id="rId17"/>
    <p:sldId id="275" r:id="rId18"/>
    <p:sldId id="276" r:id="rId19"/>
    <p:sldId id="273" r:id="rId20"/>
    <p:sldId id="272" r:id="rId21"/>
    <p:sldId id="266" r:id="rId22"/>
    <p:sldId id="27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tsd.va.gov/public/treatment/therapy-med/va-ptsd-treatment-programs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Contextualizing psychology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Internationally, Nationally, Regionally, Locally</a:t>
            </a:r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Public health problems – mental health</a:t>
            </a:r>
            <a:endParaRPr lang="en-US" dirty="0"/>
          </a:p>
        </p:txBody>
      </p:sp>
      <p:pic>
        <p:nvPicPr>
          <p:cNvPr id="5122" name="Picture 2" descr="Figure 2.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5943600" cy="450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244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Public health problems – physical health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sz="1300" dirty="0" smtClean="0"/>
              <a:t>Schroeder</a:t>
            </a:r>
            <a:r>
              <a:rPr lang="en-US" sz="1300" dirty="0"/>
              <a:t>, S. A. (2007). We can do better—improving the health of the American people. </a:t>
            </a:r>
            <a:r>
              <a:rPr lang="en-US" sz="1300" i="1" dirty="0"/>
              <a:t>New England </a:t>
            </a:r>
            <a:r>
              <a:rPr lang="en-US" sz="1300" i="1" dirty="0" smtClean="0"/>
              <a:t>Journal of </a:t>
            </a:r>
            <a:r>
              <a:rPr lang="en-US" sz="1300" i="1" dirty="0"/>
              <a:t>Medicine, 357</a:t>
            </a:r>
            <a:r>
              <a:rPr lang="en-US" sz="1300" dirty="0"/>
              <a:t>, 1221‐1228.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40" y="2209800"/>
            <a:ext cx="3269660" cy="377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209800"/>
            <a:ext cx="4495800" cy="3782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108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U.S Research Funding Trends</a:t>
            </a:r>
            <a:endParaRPr lang="en-US" dirty="0"/>
          </a:p>
        </p:txBody>
      </p:sp>
      <p:pic>
        <p:nvPicPr>
          <p:cNvPr id="2050" name="Picture 2" descr="https://upload.wikimedia.org/wikipedia/commons/7/7d/U.S._research_fundi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54"/>
          <a:stretch/>
        </p:blipFill>
        <p:spPr bwMode="auto">
          <a:xfrm>
            <a:off x="76200" y="2286000"/>
            <a:ext cx="8991600" cy="4331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589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National Institutes of Health</a:t>
            </a:r>
          </a:p>
          <a:p>
            <a:r>
              <a:rPr lang="en-US" dirty="0" smtClean="0"/>
              <a:t>Includes 27 institutes and centers</a:t>
            </a:r>
          </a:p>
          <a:p>
            <a:pPr lvl="1"/>
            <a:r>
              <a:rPr lang="en-US" dirty="0" smtClean="0"/>
              <a:t>National Cancer Institute, National Eye Institute, National Institute of Mental Health, National Institute of Child Health and Human Development</a:t>
            </a:r>
          </a:p>
          <a:p>
            <a:r>
              <a:rPr lang="en-US" dirty="0" smtClean="0"/>
              <a:t>Many different types of research grants</a:t>
            </a:r>
          </a:p>
          <a:p>
            <a:pPr lvl="1"/>
            <a:r>
              <a:rPr lang="en-US" dirty="0" smtClean="0"/>
              <a:t>R01, R03/R21, K, T, F</a:t>
            </a:r>
          </a:p>
          <a:p>
            <a:pPr lvl="1"/>
            <a:r>
              <a:rPr lang="en-US" dirty="0" smtClean="0"/>
              <a:t>NIH Loan Repayment Program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ays off half of remaining student loan debt per year (up to $35,000/year) for those with doctorates devoting at least 50% of their time to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53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Critique of NIH</a:t>
            </a:r>
          </a:p>
          <a:p>
            <a:pPr lvl="1"/>
            <a:r>
              <a:rPr lang="en-US" dirty="0" smtClean="0"/>
              <a:t>Disease-centric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oo focused on treatment instead of prevention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oo focused on biomedical markers (blood pressure, progression-free survival) rather than biopsychosocial outcomes people care about (longevity and well-being)</a:t>
            </a:r>
          </a:p>
        </p:txBody>
      </p:sp>
    </p:spTree>
    <p:extLst>
      <p:ext uri="{BB962C8B-B14F-4D97-AF65-F5344CB8AC3E}">
        <p14:creationId xmlns:p14="http://schemas.microsoft.com/office/powerpoint/2010/main" val="2673338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5105400"/>
          </a:xfrm>
        </p:spPr>
        <p:txBody>
          <a:bodyPr>
            <a:normAutofit fontScale="92500"/>
          </a:bodyPr>
          <a:lstStyle/>
          <a:p>
            <a:r>
              <a:rPr lang="en-US" dirty="0"/>
              <a:t>Affordable Care Act </a:t>
            </a:r>
            <a:r>
              <a:rPr lang="en-US" dirty="0" smtClean="0"/>
              <a:t>establishes the </a:t>
            </a:r>
            <a:r>
              <a:rPr lang="en-US" dirty="0"/>
              <a:t>Patient-Centered Outcomes Research Institute (PCORI)</a:t>
            </a:r>
          </a:p>
          <a:p>
            <a:pPr lvl="1"/>
            <a:r>
              <a:rPr lang="en-US" dirty="0"/>
              <a:t>Based on trusted priority </a:t>
            </a:r>
            <a:r>
              <a:rPr lang="en-US" dirty="0" smtClean="0"/>
              <a:t>statements, </a:t>
            </a:r>
            <a:r>
              <a:rPr lang="en-US" dirty="0"/>
              <a:t>massive stakeholder </a:t>
            </a:r>
            <a:r>
              <a:rPr lang="en-US" dirty="0" smtClean="0"/>
              <a:t>input</a:t>
            </a:r>
          </a:p>
          <a:p>
            <a:pPr lvl="1"/>
            <a:r>
              <a:rPr lang="en-US" dirty="0"/>
              <a:t>Includes scientists and stakeholders as </a:t>
            </a:r>
            <a:r>
              <a:rPr lang="en-US" dirty="0" smtClean="0"/>
              <a:t>reviewers</a:t>
            </a:r>
          </a:p>
          <a:p>
            <a:pPr lvl="1"/>
            <a:r>
              <a:rPr lang="en-US" dirty="0" smtClean="0"/>
              <a:t>Overarching focus on decision making</a:t>
            </a:r>
          </a:p>
          <a:p>
            <a:pPr lvl="1"/>
            <a:r>
              <a:rPr lang="en-US" dirty="0" smtClean="0"/>
              <a:t>5 priorities: “Person-centered” outcomes research, disparities, healthcare systems, communication/dissemination, and methodology</a:t>
            </a:r>
          </a:p>
          <a:p>
            <a:pPr lvl="1"/>
            <a:r>
              <a:rPr lang="en-US" dirty="0" smtClean="0"/>
              <a:t>About 20% of studies have a mental health focus, with many more examining health conditions with an important behavioral component (cancer, diabetes)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ost assess some component of well-being (psych stuff)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5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Focus on health research varies considerably across the country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500" dirty="0" smtClean="0"/>
              <a:t>Clinical and </a:t>
            </a:r>
            <a:br>
              <a:rPr lang="en-US" sz="1500" dirty="0" smtClean="0"/>
            </a:br>
            <a:r>
              <a:rPr lang="en-US" sz="1500" dirty="0" smtClean="0"/>
              <a:t>Translational </a:t>
            </a:r>
            <a:br>
              <a:rPr lang="en-US" sz="1500" dirty="0" smtClean="0"/>
            </a:br>
            <a:r>
              <a:rPr lang="en-US" sz="1500" dirty="0" smtClean="0"/>
              <a:t>Science Centers</a:t>
            </a:r>
            <a:endParaRPr lang="en-US" sz="15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968" y="2514600"/>
            <a:ext cx="6402834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798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smtClean="0"/>
              <a:t>National Cancer Institute Comprehensive Cancer Centers</a:t>
            </a:r>
            <a:endParaRPr lang="en-US" sz="1500" dirty="0"/>
          </a:p>
        </p:txBody>
      </p:sp>
      <p:pic>
        <p:nvPicPr>
          <p:cNvPr id="7170" name="Picture 2" descr="http://www.cancer.gov/PublishedContent/Images/images/patient-focused/find-a-cancer-center-w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23979"/>
            <a:ext cx="6248400" cy="468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743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 smtClean="0"/>
              <a:t>1</a:t>
            </a:r>
            <a:r>
              <a:rPr lang="en-US" sz="1500" baseline="30000" dirty="0" smtClean="0"/>
              <a:t>st</a:t>
            </a:r>
            <a:r>
              <a:rPr lang="en-US" sz="1500" dirty="0" smtClean="0"/>
              <a:t> Round of PCORI funding</a:t>
            </a:r>
            <a:endParaRPr lang="en-US" sz="1500" dirty="0"/>
          </a:p>
        </p:txBody>
      </p:sp>
      <p:pic>
        <p:nvPicPr>
          <p:cNvPr id="8194" name="Picture 2" descr="http://blogs.nature.com/news/files/2012/06/New-Pi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746025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615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legendsofamerica.com/photos-americanhistory/CivilWar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26281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79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are you majoring/minoring in psychology or an allied discipline?</a:t>
            </a:r>
          </a:p>
          <a:p>
            <a:r>
              <a:rPr lang="en-US" dirty="0" smtClean="0"/>
              <a:t>#1 Reason: “I want to help people.”</a:t>
            </a:r>
          </a:p>
          <a:p>
            <a:pPr lvl="1"/>
            <a:r>
              <a:rPr lang="en-US" dirty="0" smtClean="0"/>
              <a:t>OK, better than harming people, though harming professions pay more than helping professions (they have to) and we can debate the implications of crippling student debt for your ultimate career path</a:t>
            </a:r>
          </a:p>
          <a:p>
            <a:pPr lvl="1"/>
            <a:r>
              <a:rPr lang="en-US" dirty="0" smtClean="0"/>
              <a:t>Do you want to benefit society modestly or substantially?</a:t>
            </a:r>
          </a:p>
          <a:p>
            <a:pPr lvl="2"/>
            <a:r>
              <a:rPr lang="en-US" dirty="0" smtClean="0"/>
              <a:t>Let’s compare several career paths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20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029200"/>
          </a:xfrm>
        </p:spPr>
        <p:txBody>
          <a:bodyPr/>
          <a:lstStyle/>
          <a:p>
            <a:r>
              <a:rPr lang="en-US" dirty="0" smtClean="0"/>
              <a:t>Louisiana Clinical and Translational Science (LA </a:t>
            </a:r>
            <a:r>
              <a:rPr lang="en-US" dirty="0" err="1" smtClean="0"/>
              <a:t>CaTS</a:t>
            </a:r>
            <a:r>
              <a:rPr lang="en-US" dirty="0" smtClean="0"/>
              <a:t>) Center</a:t>
            </a:r>
          </a:p>
          <a:p>
            <a:pPr lvl="1"/>
            <a:r>
              <a:rPr lang="en-US" dirty="0" smtClean="0"/>
              <a:t>Primary Institutions: Pennington Biomedical, Tulane, </a:t>
            </a:r>
            <a:br>
              <a:rPr lang="en-US" dirty="0" smtClean="0"/>
            </a:br>
            <a:r>
              <a:rPr lang="en-US" dirty="0" smtClean="0"/>
              <a:t>LSU HSC</a:t>
            </a:r>
          </a:p>
          <a:p>
            <a:pPr lvl="1"/>
            <a:r>
              <a:rPr lang="en-US" dirty="0" smtClean="0"/>
              <a:t>Affiliations with other LSU branches, Xavier, Children’s Hospital, Medical University of South Carolina</a:t>
            </a:r>
          </a:p>
          <a:p>
            <a:pPr lvl="1"/>
            <a:r>
              <a:rPr lang="en-US" dirty="0" smtClean="0"/>
              <a:t>Building infrastructure (mentorship, advising, consulting, pilot grants, training, regulatory support) needed to catalyze clinical and translational research in Louisiana</a:t>
            </a:r>
          </a:p>
          <a:p>
            <a:pPr lvl="1"/>
            <a:r>
              <a:rPr lang="en-US" dirty="0" smtClean="0"/>
              <a:t>Much of the research focused on cancer and obesity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98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44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Tulane Psychology Department: Research (Oversimplified)</a:t>
            </a:r>
          </a:p>
          <a:p>
            <a:r>
              <a:rPr lang="en-US" dirty="0" smtClean="0"/>
              <a:t>Kid stuff (School and Developmental)</a:t>
            </a:r>
          </a:p>
          <a:p>
            <a:pPr lvl="1"/>
            <a:r>
              <a:rPr lang="en-US" dirty="0" smtClean="0"/>
              <a:t>Baker, Cunningham, Gray, </a:t>
            </a:r>
            <a:r>
              <a:rPr lang="en-US" dirty="0" err="1"/>
              <a:t>Lockman</a:t>
            </a:r>
            <a:r>
              <a:rPr lang="en-US" dirty="0"/>
              <a:t>, </a:t>
            </a:r>
            <a:r>
              <a:rPr lang="en-US" dirty="0" err="1" smtClean="0"/>
              <a:t>Nastasi</a:t>
            </a:r>
            <a:r>
              <a:rPr lang="en-US" dirty="0" smtClean="0"/>
              <a:t>, Overstreet</a:t>
            </a:r>
          </a:p>
          <a:p>
            <a:r>
              <a:rPr lang="en-US" dirty="0" smtClean="0"/>
              <a:t>Brain/behavior (Neuroscience)</a:t>
            </a:r>
          </a:p>
          <a:p>
            <a:pPr lvl="1"/>
            <a:r>
              <a:rPr lang="en-US" dirty="0" smtClean="0"/>
              <a:t>Colombo, Daniel, </a:t>
            </a:r>
            <a:r>
              <a:rPr lang="en-US" dirty="0" err="1" smtClean="0"/>
              <a:t>Dohanich</a:t>
            </a:r>
            <a:r>
              <a:rPr lang="en-US" dirty="0" smtClean="0"/>
              <a:t>, </a:t>
            </a:r>
            <a:r>
              <a:rPr lang="en-US" dirty="0" err="1" smtClean="0"/>
              <a:t>Golob</a:t>
            </a:r>
            <a:r>
              <a:rPr lang="en-US" dirty="0" smtClean="0"/>
              <a:t>, </a:t>
            </a:r>
            <a:r>
              <a:rPr lang="en-US" dirty="0" err="1" smtClean="0"/>
              <a:t>Markant</a:t>
            </a:r>
            <a:r>
              <a:rPr lang="en-US" dirty="0" smtClean="0"/>
              <a:t>*</a:t>
            </a:r>
          </a:p>
          <a:p>
            <a:r>
              <a:rPr lang="en-US" dirty="0" smtClean="0"/>
              <a:t>Stereotypes and prejudice (Social)</a:t>
            </a:r>
          </a:p>
          <a:p>
            <a:pPr lvl="1"/>
            <a:r>
              <a:rPr lang="en-US" dirty="0" err="1" smtClean="0"/>
              <a:t>Molix</a:t>
            </a:r>
            <a:r>
              <a:rPr lang="en-US" dirty="0" smtClean="0"/>
              <a:t>, Murray,* O’Brien, </a:t>
            </a:r>
            <a:r>
              <a:rPr lang="en-US" dirty="0" err="1" smtClean="0"/>
              <a:t>Ruscher</a:t>
            </a:r>
            <a:endParaRPr lang="en-US" dirty="0" smtClean="0"/>
          </a:p>
          <a:p>
            <a:r>
              <a:rPr lang="en-US" dirty="0" smtClean="0"/>
              <a:t>Adult mental health</a:t>
            </a:r>
          </a:p>
          <a:p>
            <a:pPr lvl="1"/>
            <a:r>
              <a:rPr lang="en-US" dirty="0" err="1" smtClean="0"/>
              <a:t>Hoerger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068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Other Opportunities</a:t>
            </a:r>
          </a:p>
          <a:p>
            <a:r>
              <a:rPr lang="en-US" dirty="0" smtClean="0"/>
              <a:t>Department of Psychiatry and Behavioral Sciences: Drury, </a:t>
            </a:r>
            <a:r>
              <a:rPr lang="en-US" dirty="0" err="1" smtClean="0"/>
              <a:t>Scheeringa</a:t>
            </a:r>
            <a:endParaRPr lang="en-US" dirty="0" smtClean="0"/>
          </a:p>
          <a:p>
            <a:r>
              <a:rPr lang="en-US" dirty="0" smtClean="0"/>
              <a:t>Global Community Health and Behavioral Sciences: Seal, Taylor, </a:t>
            </a:r>
            <a:r>
              <a:rPr lang="en-US" dirty="0" err="1" smtClean="0"/>
              <a:t>Theall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5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Therapist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Full-time psychotherapist who hates research</a:t>
            </a:r>
          </a:p>
          <a:p>
            <a:r>
              <a:rPr lang="en-US" dirty="0" smtClean="0"/>
              <a:t>Assume a standard case load, outcomes, and career</a:t>
            </a:r>
          </a:p>
          <a:p>
            <a:pPr lvl="1"/>
            <a:r>
              <a:rPr lang="en-US" dirty="0" smtClean="0"/>
              <a:t>30 clients/week; see each client for an average of 6 months, so 60 clients/year</a:t>
            </a:r>
          </a:p>
          <a:p>
            <a:pPr lvl="1"/>
            <a:r>
              <a:rPr lang="en-US" dirty="0" smtClean="0"/>
              <a:t>Typical therapy outcomes = improvement of 0.80 SD units (essentially like going from 79</a:t>
            </a:r>
            <a:r>
              <a:rPr lang="en-US" baseline="30000" dirty="0" smtClean="0"/>
              <a:t>th</a:t>
            </a:r>
            <a:r>
              <a:rPr lang="en-US" dirty="0" smtClean="0"/>
              <a:t> to 50</a:t>
            </a:r>
            <a:r>
              <a:rPr lang="en-US" baseline="30000" dirty="0" smtClean="0"/>
              <a:t>th</a:t>
            </a:r>
            <a:r>
              <a:rPr lang="en-US" dirty="0" smtClean="0"/>
              <a:t> percentile on symptoms). In lay terms “helps a great deal”</a:t>
            </a:r>
          </a:p>
          <a:p>
            <a:pPr lvl="1"/>
            <a:r>
              <a:rPr lang="en-US" dirty="0" smtClean="0"/>
              <a:t>Work from ages 30 to 65 = 35-year career</a:t>
            </a:r>
          </a:p>
          <a:p>
            <a:pPr lvl="1"/>
            <a:r>
              <a:rPr lang="en-US" dirty="0" smtClean="0"/>
              <a:t>Help 2,100 clients a great deal (60 x 35)</a:t>
            </a:r>
          </a:p>
          <a:p>
            <a:pPr lvl="2"/>
            <a:r>
              <a:rPr lang="en-US" dirty="0" smtClean="0"/>
              <a:t>1,680 SD units if you want to get statistical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931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Therapist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Full-time research-savvy psychotherapist</a:t>
            </a:r>
          </a:p>
          <a:p>
            <a:pPr lvl="1"/>
            <a:r>
              <a:rPr lang="en-US" dirty="0" smtClean="0"/>
              <a:t>Assume as a savvy research consumer improves outcomes by 20%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ees 2,100 clients, but therefor helps them by 1.0 SD units (like going from 84</a:t>
            </a:r>
            <a:r>
              <a:rPr lang="en-US" baseline="30000" dirty="0" smtClean="0"/>
              <a:t>th</a:t>
            </a:r>
            <a:r>
              <a:rPr lang="en-US" dirty="0" smtClean="0"/>
              <a:t> to 50</a:t>
            </a:r>
            <a:r>
              <a:rPr lang="en-US" baseline="30000" dirty="0" smtClean="0"/>
              <a:t>th</a:t>
            </a:r>
            <a:r>
              <a:rPr lang="en-US" dirty="0" smtClean="0"/>
              <a:t> percentile)</a:t>
            </a:r>
          </a:p>
          <a:p>
            <a:pPr lvl="1"/>
            <a:r>
              <a:rPr lang="en-US" dirty="0" smtClean="0"/>
              <a:t>OR Assume can treat clients 20% more efficiently</a:t>
            </a:r>
          </a:p>
          <a:p>
            <a:pPr lvl="2"/>
            <a:r>
              <a:rPr lang="en-US" dirty="0" smtClean="0"/>
              <a:t>Comparable to treating 2,520 clients as well as Therapist A</a:t>
            </a:r>
          </a:p>
          <a:p>
            <a:pPr lvl="2"/>
            <a:r>
              <a:rPr lang="en-US" dirty="0" smtClean="0"/>
              <a:t>420 more people helped a great deal</a:t>
            </a:r>
          </a:p>
          <a:p>
            <a:pPr lvl="1"/>
            <a:r>
              <a:rPr lang="en-US" dirty="0" smtClean="0"/>
              <a:t>Probably can also get state/county/federal contracts, make fat stacks, hire more people, help more people indirectly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5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Researcher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Full-time researcher</a:t>
            </a:r>
          </a:p>
          <a:p>
            <a:pPr lvl="1"/>
            <a:r>
              <a:rPr lang="en-US" dirty="0" smtClean="0"/>
              <a:t>Good, not great. Devotes entire career to making PTSD treatments 3% more efficient</a:t>
            </a:r>
          </a:p>
          <a:p>
            <a:pPr lvl="1"/>
            <a:r>
              <a:rPr lang="en-US" dirty="0" smtClean="0"/>
              <a:t>VA disseminates new treatment package; they seem to have about </a:t>
            </a:r>
            <a:r>
              <a:rPr lang="en-US" dirty="0" smtClean="0">
                <a:hlinkClick r:id="rId2"/>
              </a:rPr>
              <a:t>200</a:t>
            </a:r>
            <a:r>
              <a:rPr lang="en-US" dirty="0" smtClean="0"/>
              <a:t> major treatment centers</a:t>
            </a:r>
          </a:p>
          <a:p>
            <a:pPr lvl="2"/>
            <a:r>
              <a:rPr lang="en-US" dirty="0" smtClean="0"/>
              <a:t>Assume each center has 10 therapists who each treat 60 clients/year (probably a major underestimate)</a:t>
            </a:r>
          </a:p>
          <a:p>
            <a:pPr lvl="2"/>
            <a:r>
              <a:rPr lang="en-US" dirty="0" smtClean="0"/>
              <a:t>That’s 120,000 clients/year</a:t>
            </a:r>
          </a:p>
          <a:p>
            <a:pPr lvl="1"/>
            <a:r>
              <a:rPr lang="en-US" dirty="0" smtClean="0"/>
              <a:t>If they achieved the same outcomes with 3% increased efficiency, that would allow them to help 3,600 more people in the first year alone, more than Therapist A/B’s career-long accomplishment</a:t>
            </a:r>
          </a:p>
          <a:p>
            <a:pPr lvl="1"/>
            <a:r>
              <a:rPr lang="en-US" dirty="0" smtClean="0"/>
              <a:t>Help 36,000 more people over the decade, 360,000 over the subsequent century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5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Therapist A   </a:t>
            </a:r>
            <a:r>
              <a:rPr lang="en-US" sz="1500" dirty="0" smtClean="0">
                <a:sym typeface="Wingdings"/>
              </a:rPr>
              <a:t> 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</a:t>
            </a:r>
            <a:r>
              <a:rPr lang="en-US" sz="1500" dirty="0" smtClean="0">
                <a:sym typeface="Wingdings"/>
              </a:rPr>
              <a:t></a:t>
            </a:r>
            <a:r>
              <a:rPr lang="en-US" sz="1500" dirty="0">
                <a:sym typeface="Wingdings"/>
              </a:rPr>
              <a:t> </a:t>
            </a:r>
            <a:endParaRPr lang="en-US" sz="1500" dirty="0" smtClean="0"/>
          </a:p>
          <a:p>
            <a:r>
              <a:rPr lang="en-US" dirty="0" smtClean="0"/>
              <a:t>Therapist B    </a:t>
            </a:r>
            <a:r>
              <a:rPr lang="en-US" sz="1500" dirty="0" smtClean="0">
                <a:sym typeface="Wingdings"/>
              </a:rPr>
              <a:t> </a:t>
            </a:r>
            <a:r>
              <a:rPr lang="en-US" sz="1500" dirty="0">
                <a:sym typeface="Wingdings"/>
              </a:rPr>
              <a:t>                   </a:t>
            </a:r>
            <a:r>
              <a:rPr lang="en-US" sz="1500" dirty="0" smtClean="0">
                <a:sym typeface="Wingdings"/>
              </a:rPr>
              <a:t> </a:t>
            </a:r>
            <a:r>
              <a:rPr lang="en-US" sz="1500" dirty="0">
                <a:sym typeface="Wingdings"/>
              </a:rPr>
              <a:t>   </a:t>
            </a:r>
            <a:r>
              <a:rPr lang="en-US" sz="1500" dirty="0" smtClean="0">
                <a:sym typeface="Wingdings"/>
              </a:rPr>
              <a:t></a:t>
            </a:r>
            <a:endParaRPr lang="en-US" sz="1500" dirty="0" smtClean="0"/>
          </a:p>
          <a:p>
            <a:r>
              <a:rPr lang="en-US" dirty="0" smtClean="0"/>
              <a:t>Researcher C </a:t>
            </a:r>
            <a:r>
              <a:rPr lang="en-US" sz="1500" dirty="0" smtClean="0">
                <a:sym typeface="Wingdings"/>
              </a:rPr>
              <a:t>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 </a:t>
            </a:r>
          </a:p>
          <a:p>
            <a:r>
              <a:rPr lang="en-US" dirty="0" smtClean="0"/>
              <a:t>Misanthrope D   </a:t>
            </a:r>
            <a:r>
              <a:rPr lang="en-US" sz="1500" dirty="0" smtClean="0">
                <a:sym typeface="Wingdings"/>
              </a:rPr>
              <a:t>               </a:t>
            </a:r>
            <a:r>
              <a:rPr lang="en-US" sz="1500" dirty="0">
                <a:sym typeface="Wingdings"/>
              </a:rPr>
              <a:t>                                                                          </a:t>
            </a:r>
            <a:endParaRPr lang="en-US" sz="1500" dirty="0"/>
          </a:p>
          <a:p>
            <a:pPr marL="0" indent="0">
              <a:buNone/>
            </a:pP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311546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All of these calculations are very rough</a:t>
            </a:r>
          </a:p>
          <a:p>
            <a:r>
              <a:rPr lang="en-US" dirty="0" smtClean="0"/>
              <a:t>Meant to demonstrate that the lasting impact of research has the potential to “help people” with orders of magnitude more than we might realize</a:t>
            </a:r>
          </a:p>
          <a:p>
            <a:r>
              <a:rPr lang="en-US" dirty="0" smtClean="0"/>
              <a:t>Not meant to disparage non-research careers</a:t>
            </a:r>
          </a:p>
          <a:p>
            <a:r>
              <a:rPr lang="en-US" dirty="0" smtClean="0"/>
              <a:t>Not meant to imply that psychologists need only focus on “mental health,” as our skills are vital to “health” broadly construed</a:t>
            </a:r>
          </a:p>
          <a:p>
            <a:r>
              <a:rPr lang="en-US" dirty="0" smtClean="0"/>
              <a:t>Your goal is to grapple with how you can best “help people,” given your unique talents, skills, interests</a:t>
            </a:r>
          </a:p>
        </p:txBody>
      </p:sp>
    </p:spTree>
    <p:extLst>
      <p:ext uri="{BB962C8B-B14F-4D97-AF65-F5344CB8AC3E}">
        <p14:creationId xmlns:p14="http://schemas.microsoft.com/office/powerpoint/2010/main" val="97702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57400"/>
            <a:ext cx="4568952" cy="4038600"/>
          </a:xfrm>
        </p:spPr>
        <p:txBody>
          <a:bodyPr/>
          <a:lstStyle/>
          <a:p>
            <a:r>
              <a:rPr lang="en-US" dirty="0" smtClean="0"/>
              <a:t>About 1/3 of psychologists are in the U.S., 1/3 in Europe, 1/3 elsewhere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U.S. funds about 1/3 of the world’s research budget</a:t>
            </a:r>
          </a:p>
          <a:p>
            <a:endParaRPr lang="en-US" dirty="0"/>
          </a:p>
        </p:txBody>
      </p:sp>
      <p:pic>
        <p:nvPicPr>
          <p:cNvPr id="1026" name="Picture 2" descr="International science and technology research spending and a percentage of GD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206" y="1066800"/>
            <a:ext cx="3804794" cy="577060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26944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Graduates/year at U.S. institutions</a:t>
            </a:r>
          </a:p>
          <a:p>
            <a:pPr lvl="1"/>
            <a:r>
              <a:rPr lang="en-US" dirty="0" smtClean="0"/>
              <a:t>Psychology doctoral programs: 6,000</a:t>
            </a:r>
          </a:p>
          <a:p>
            <a:pPr lvl="1"/>
            <a:r>
              <a:rPr lang="en-US" dirty="0" smtClean="0"/>
              <a:t>Medical school: 18,000</a:t>
            </a:r>
          </a:p>
          <a:p>
            <a:pPr lvl="1"/>
            <a:r>
              <a:rPr lang="en-US" dirty="0" smtClean="0"/>
              <a:t>Nursing masters/doctoral programs: 26,000</a:t>
            </a:r>
          </a:p>
          <a:p>
            <a:pPr lvl="1"/>
            <a:r>
              <a:rPr lang="en-US" dirty="0" smtClean="0"/>
              <a:t>Law school: 45,000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46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272</TotalTime>
  <Words>1342</Words>
  <Application>Microsoft Office PowerPoint</Application>
  <PresentationFormat>On-screen Show (4:3)</PresentationFormat>
  <Paragraphs>113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Tw Cen MT</vt:lpstr>
      <vt:lpstr>Wingdings</vt:lpstr>
      <vt:lpstr>Wingdings 2</vt:lpstr>
      <vt:lpstr>Median</vt:lpstr>
      <vt:lpstr>Contextualizing psychology research</vt:lpstr>
      <vt:lpstr>Why Research?</vt:lpstr>
      <vt:lpstr>Therapist A</vt:lpstr>
      <vt:lpstr>Therapist B</vt:lpstr>
      <vt:lpstr>Researcher C</vt:lpstr>
      <vt:lpstr>Summary</vt:lpstr>
      <vt:lpstr>Summary</vt:lpstr>
      <vt:lpstr>International Context</vt:lpstr>
      <vt:lpstr>National Context</vt:lpstr>
      <vt:lpstr>National Context</vt:lpstr>
      <vt:lpstr>National Context</vt:lpstr>
      <vt:lpstr>National Context</vt:lpstr>
      <vt:lpstr>National Context</vt:lpstr>
      <vt:lpstr>National Context</vt:lpstr>
      <vt:lpstr>National Context</vt:lpstr>
      <vt:lpstr>Regional Context</vt:lpstr>
      <vt:lpstr>PowerPoint Presentation</vt:lpstr>
      <vt:lpstr>PowerPoint Presentation</vt:lpstr>
      <vt:lpstr>PowerPoint Presentation</vt:lpstr>
      <vt:lpstr>Regional Context</vt:lpstr>
      <vt:lpstr>Local Context</vt:lpstr>
      <vt:lpstr>Local Context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25</cp:revision>
  <cp:lastPrinted>2015-08-27T00:11:45Z</cp:lastPrinted>
  <dcterms:created xsi:type="dcterms:W3CDTF">2015-08-26T19:50:04Z</dcterms:created>
  <dcterms:modified xsi:type="dcterms:W3CDTF">2015-08-26T19:22:36Z</dcterms:modified>
</cp:coreProperties>
</file>