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10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9/1/2015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en.wikipedia.org/wiki/Image:BathingMachineGals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Science vs. Pseudoscience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Epistemology</a:t>
            </a:r>
          </a:p>
          <a:p>
            <a:r>
              <a:rPr lang="en-US" dirty="0" smtClean="0"/>
              <a:t>Review pseudoscience video</a:t>
            </a:r>
          </a:p>
          <a:p>
            <a:r>
              <a:rPr lang="en-US" dirty="0" smtClean="0"/>
              <a:t>Characteristics of science</a:t>
            </a:r>
          </a:p>
          <a:p>
            <a:r>
              <a:rPr lang="en-US" dirty="0" smtClean="0"/>
              <a:t>Characteristics of pseudoscience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43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Epistemology (Ways of Knowing)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Authority</a:t>
            </a:r>
          </a:p>
          <a:p>
            <a:r>
              <a:rPr lang="en-US" dirty="0" smtClean="0"/>
              <a:t>Logic</a:t>
            </a:r>
          </a:p>
          <a:p>
            <a:r>
              <a:rPr lang="en-US" dirty="0" smtClean="0"/>
              <a:t>Life experience</a:t>
            </a:r>
          </a:p>
          <a:p>
            <a:r>
              <a:rPr lang="en-US" dirty="0" smtClean="0"/>
              <a:t>Science</a:t>
            </a:r>
          </a:p>
          <a:p>
            <a:pPr lvl="1"/>
            <a:r>
              <a:rPr lang="en-US" dirty="0" smtClean="0"/>
              <a:t>Descriptive studies</a:t>
            </a:r>
          </a:p>
          <a:p>
            <a:pPr lvl="1"/>
            <a:r>
              <a:rPr lang="en-US" dirty="0" smtClean="0"/>
              <a:t>Observational studies (correlational studies)</a:t>
            </a:r>
          </a:p>
          <a:p>
            <a:pPr lvl="1"/>
            <a:r>
              <a:rPr lang="en-US" dirty="0" smtClean="0"/>
              <a:t>Experimental studies</a:t>
            </a:r>
          </a:p>
          <a:p>
            <a:pPr lvl="2"/>
            <a:r>
              <a:rPr lang="en-US" dirty="0" smtClean="0"/>
              <a:t>Walter </a:t>
            </a:r>
            <a:r>
              <a:rPr lang="en-US" dirty="0" err="1" smtClean="0"/>
              <a:t>Mischel’s</a:t>
            </a:r>
            <a:r>
              <a:rPr lang="en-US" dirty="0" smtClean="0"/>
              <a:t> impact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256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vs. Pseudoscience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What is the difference?</a:t>
            </a:r>
          </a:p>
          <a:p>
            <a:r>
              <a:rPr lang="en-US" dirty="0" smtClean="0"/>
              <a:t>What are some examples of pseudoscience in the video clip?</a:t>
            </a:r>
          </a:p>
          <a:p>
            <a:r>
              <a:rPr lang="en-US" dirty="0" smtClean="0"/>
              <a:t>Were there any you disagreed with?</a:t>
            </a:r>
          </a:p>
          <a:p>
            <a:r>
              <a:rPr lang="en-US" dirty="0" smtClean="0"/>
              <a:t>How could disagreements be resolved?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675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Characteristics of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Deterministic</a:t>
            </a:r>
          </a:p>
          <a:p>
            <a:r>
              <a:rPr lang="en-US" dirty="0" smtClean="0"/>
              <a:t>Objective</a:t>
            </a:r>
          </a:p>
          <a:p>
            <a:r>
              <a:rPr lang="en-US" dirty="0" smtClean="0"/>
              <a:t>Data-driven</a:t>
            </a:r>
          </a:p>
          <a:p>
            <a:r>
              <a:rPr lang="en-US" dirty="0" smtClean="0"/>
              <a:t>Revisable</a:t>
            </a:r>
            <a:endParaRPr lang="en-US" dirty="0"/>
          </a:p>
        </p:txBody>
      </p:sp>
      <p:pic>
        <p:nvPicPr>
          <p:cNvPr id="1026" name="Picture 2" descr="The proper 1902 woman should not be seen on the beach in her bathing suit — the purchaser of this stereopticon slide likely found it of voyeuristic interest.">
            <a:hlinkClick r:id="rId2" tooltip="The proper 1902 woman should not be seen on the beach in her bathing suit — the purchaser of this stereopticon slide likely found it of voyeuristic interest.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818935"/>
            <a:ext cx="3352800" cy="3665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8840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Literally “fake science”</a:t>
            </a:r>
          </a:p>
          <a:p>
            <a:r>
              <a:rPr lang="en-US" dirty="0" smtClean="0"/>
              <a:t>Arguments appear scientific but lack convincing evidence</a:t>
            </a:r>
          </a:p>
          <a:p>
            <a:r>
              <a:rPr lang="en-US" dirty="0" smtClean="0"/>
              <a:t>Grain of truth but exaggerated claims</a:t>
            </a:r>
          </a:p>
          <a:p>
            <a:r>
              <a:rPr lang="en-US" dirty="0" smtClean="0"/>
              <a:t>Vague, often untestable</a:t>
            </a:r>
          </a:p>
          <a:p>
            <a:r>
              <a:rPr lang="en-US" dirty="0" smtClean="0"/>
              <a:t>Uses reification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1189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vs. Pseudoscience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455152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Critique of these terms</a:t>
            </a:r>
          </a:p>
          <a:p>
            <a:r>
              <a:rPr lang="en-US" dirty="0" smtClean="0"/>
              <a:t>Diagnoses to Consider</a:t>
            </a:r>
          </a:p>
          <a:p>
            <a:pPr lvl="1"/>
            <a:r>
              <a:rPr lang="en-US" dirty="0" err="1" smtClean="0"/>
              <a:t>Drapetomania</a:t>
            </a:r>
            <a:r>
              <a:rPr lang="en-US" dirty="0" smtClean="0"/>
              <a:t>, chlorosis, halitosis</a:t>
            </a:r>
          </a:p>
          <a:p>
            <a:pPr lvl="1"/>
            <a:r>
              <a:rPr lang="en-US" dirty="0" smtClean="0"/>
              <a:t>Multiple personality disorder </a:t>
            </a:r>
            <a:r>
              <a:rPr lang="en-US" dirty="0" smtClean="0">
                <a:sym typeface="Wingdings" panose="05000000000000000000" pitchFamily="2" charset="2"/>
              </a:rPr>
              <a:t> Dissociative identity d/o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Manic-depression  Bipolar</a:t>
            </a:r>
          </a:p>
          <a:p>
            <a:pPr lvl="1"/>
            <a:r>
              <a:rPr lang="en-US" dirty="0" smtClean="0"/>
              <a:t>Hyperactive </a:t>
            </a:r>
            <a:r>
              <a:rPr lang="en-US" dirty="0"/>
              <a:t>Child </a:t>
            </a:r>
            <a:r>
              <a:rPr lang="en-US" dirty="0" smtClean="0"/>
              <a:t>Syndrome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Minimal </a:t>
            </a:r>
            <a:r>
              <a:rPr lang="en-US" dirty="0"/>
              <a:t>Brain Dysfunction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Hyperkinetic </a:t>
            </a:r>
            <a:r>
              <a:rPr lang="en-US" dirty="0"/>
              <a:t>Reaction of Childhood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Attention Deficit Disorder (ADD)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Attention-Deficit/Hyperactivity Disorder (ADHD</a:t>
            </a:r>
            <a:r>
              <a:rPr lang="en-US" dirty="0" smtClean="0"/>
              <a:t>)</a:t>
            </a:r>
          </a:p>
          <a:p>
            <a:r>
              <a:rPr lang="en-US" dirty="0" smtClean="0"/>
              <a:t>Treatments: Rebirthing therapy, </a:t>
            </a:r>
            <a:r>
              <a:rPr lang="en-US" dirty="0"/>
              <a:t>Critical Incident Stress </a:t>
            </a:r>
            <a:r>
              <a:rPr lang="en-US" dirty="0" smtClean="0"/>
              <a:t>Debriefing (CISD), Eye </a:t>
            </a:r>
            <a:r>
              <a:rPr lang="en-US" dirty="0"/>
              <a:t>Movement Desensitization and Reprocessing </a:t>
            </a:r>
            <a:r>
              <a:rPr lang="en-US" dirty="0" smtClean="0"/>
              <a:t>(EMDR)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230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455152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What have these been used to treat?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Starving, blistering, bleeding, ice baths, spinning, tranquilizing chair, drowning, morphine, opium, straightjackets, sterilization, castration, eugenics, beatings, </a:t>
            </a:r>
            <a:r>
              <a:rPr lang="en-US" dirty="0" err="1"/>
              <a:t>clitoridectomies</a:t>
            </a:r>
            <a:r>
              <a:rPr lang="en-US" dirty="0"/>
              <a:t>, teeth pulling, removal of various body parts, coma therapy, seizure-induction, spinal fractures, electroshock, lobotomy</a:t>
            </a:r>
          </a:p>
        </p:txBody>
      </p:sp>
    </p:spTree>
    <p:extLst>
      <p:ext uri="{BB962C8B-B14F-4D97-AF65-F5344CB8AC3E}">
        <p14:creationId xmlns:p14="http://schemas.microsoft.com/office/powerpoint/2010/main" val="22180651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730</TotalTime>
  <Words>235</Words>
  <Application>Microsoft Office PowerPoint</Application>
  <PresentationFormat>On-screen Show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Tw Cen MT</vt:lpstr>
      <vt:lpstr>Wingdings</vt:lpstr>
      <vt:lpstr>Wingdings 2</vt:lpstr>
      <vt:lpstr>Median</vt:lpstr>
      <vt:lpstr>Science vs. Pseudoscience</vt:lpstr>
      <vt:lpstr>Overview</vt:lpstr>
      <vt:lpstr>Epistemology (Ways of Knowing)</vt:lpstr>
      <vt:lpstr>Science vs. Pseudoscience</vt:lpstr>
      <vt:lpstr>Characteristics of Science</vt:lpstr>
      <vt:lpstr>Pseudoscience</vt:lpstr>
      <vt:lpstr>Science vs. Pseudoscience</vt:lpstr>
      <vt:lpstr>What have these been used to treat?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46</cp:revision>
  <cp:lastPrinted>2015-08-27T00:11:45Z</cp:lastPrinted>
  <dcterms:created xsi:type="dcterms:W3CDTF">2015-08-26T19:50:04Z</dcterms:created>
  <dcterms:modified xsi:type="dcterms:W3CDTF">2015-09-02T00:18:49Z</dcterms:modified>
</cp:coreProperties>
</file>