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7"/>
  </p:handoutMasterIdLst>
  <p:sldIdLst>
    <p:sldId id="256" r:id="rId2"/>
    <p:sldId id="259" r:id="rId3"/>
    <p:sldId id="271" r:id="rId4"/>
    <p:sldId id="272" r:id="rId5"/>
    <p:sldId id="270" r:id="rId6"/>
    <p:sldId id="260" r:id="rId7"/>
    <p:sldId id="261" r:id="rId8"/>
    <p:sldId id="262" r:id="rId9"/>
    <p:sldId id="263" r:id="rId10"/>
    <p:sldId id="265" r:id="rId11"/>
    <p:sldId id="267" r:id="rId12"/>
    <p:sldId id="264" r:id="rId13"/>
    <p:sldId id="266" r:id="rId14"/>
    <p:sldId id="268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2E0"/>
    <a:srgbClr val="FFE5E5"/>
    <a:srgbClr val="FFCCCC"/>
    <a:srgbClr val="FFCC99"/>
    <a:srgbClr val="FEEBB4"/>
    <a:srgbClr val="FEF0CA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phpad.com/quickcalcs/ttest1/?Format=SD" TargetMode="External"/><Relationship Id="rId2" Type="http://schemas.openxmlformats.org/officeDocument/2006/relationships/hyperlink" Target="http://vassarstats.net/tabs_r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724400"/>
            <a:ext cx="6477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6548" y="2438400"/>
          <a:ext cx="67056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r</a:t>
                      </a:r>
                      <a:endParaRPr lang="en-US" sz="2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Sample size needed for statistical significance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6288" y="5638800"/>
            <a:ext cx="62303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With a bigger sample size, better able to detect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smaller effect sizes as statistically significant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324600" y="3581400"/>
            <a:ext cx="0" cy="1447800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91" y="3276600"/>
            <a:ext cx="1043714" cy="127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2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50867"/>
              </p:ext>
            </p:extLst>
          </p:nvPr>
        </p:nvGraphicFramePr>
        <p:xfrm>
          <a:off x="1336548" y="2438400"/>
          <a:ext cx="67056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r</a:t>
                      </a:r>
                      <a:endParaRPr lang="en-US" sz="2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Sample size needed for statistical significance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3352800"/>
            <a:ext cx="19527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Small effect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Medium effect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97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317066"/>
              </p:ext>
            </p:extLst>
          </p:nvPr>
        </p:nvGraphicFramePr>
        <p:xfrm>
          <a:off x="1336548" y="2057400"/>
          <a:ext cx="670560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Sample size needed for statistical significance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832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6548" y="2057400"/>
          <a:ext cx="670560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Sample size needed for statistical significance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6288" y="5950803"/>
            <a:ext cx="62303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With a bigger sample size, better able to detect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smaller effect sizes as statistically significant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324600" y="3200400"/>
            <a:ext cx="0" cy="2194560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91" y="2971800"/>
            <a:ext cx="1043714" cy="127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09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6548" y="2057400"/>
          <a:ext cx="670560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Sample size needed for statistical significance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2971800"/>
            <a:ext cx="19527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Small effect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Medium effect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20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 of thumb”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 you think of the following guidelines?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 = 200 for complex correlational models (factor analysis, structural equation modeling, anything that looks like an animal trap)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 = 20 per group in experimental psychology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9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Ability to detect a statistically significant effect (</a:t>
            </a:r>
            <a:r>
              <a:rPr lang="en-US" i="1" dirty="0" smtClean="0"/>
              <a:t>p</a:t>
            </a:r>
            <a:r>
              <a:rPr lang="en-US" dirty="0" smtClean="0"/>
              <a:t> &lt; .05)</a:t>
            </a:r>
          </a:p>
          <a:p>
            <a:r>
              <a:rPr lang="en-US" dirty="0" smtClean="0"/>
              <a:t>Power Analysis (or Sample Size Analysis)</a:t>
            </a:r>
          </a:p>
          <a:p>
            <a:pPr lvl="1"/>
            <a:r>
              <a:rPr lang="en-US" dirty="0" smtClean="0"/>
              <a:t>Process of finding the sample size needed to determine that an effect is statistically significant</a:t>
            </a:r>
          </a:p>
          <a:p>
            <a:pPr lvl="1"/>
            <a:r>
              <a:rPr lang="en-US" dirty="0" smtClean="0"/>
              <a:t>Can be conducted </a:t>
            </a:r>
            <a:r>
              <a:rPr lang="en-US" i="1" dirty="0" smtClean="0"/>
              <a:t>a priori </a:t>
            </a:r>
            <a:r>
              <a:rPr lang="en-US" dirty="0" smtClean="0"/>
              <a:t>(prospectively) to choose a good sample size</a:t>
            </a:r>
            <a:endParaRPr lang="en-US" dirty="0"/>
          </a:p>
          <a:p>
            <a:pPr lvl="1"/>
            <a:r>
              <a:rPr lang="en-US" dirty="0"/>
              <a:t>Can be conducted </a:t>
            </a:r>
            <a:r>
              <a:rPr lang="en-US" i="1" dirty="0" smtClean="0"/>
              <a:t>a posteriori</a:t>
            </a:r>
            <a:r>
              <a:rPr lang="en-US" dirty="0" smtClean="0"/>
              <a:t> (retrospectively, after the fact) to see whether an obtained sample size was sufficient</a:t>
            </a:r>
          </a:p>
        </p:txBody>
      </p:sp>
    </p:spTree>
    <p:extLst>
      <p:ext uri="{BB962C8B-B14F-4D97-AF65-F5344CB8AC3E}">
        <p14:creationId xmlns:p14="http://schemas.microsoft.com/office/powerpoint/2010/main" val="238668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Uu8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0" r="2899"/>
          <a:stretch/>
        </p:blipFill>
        <p:spPr bwMode="auto">
          <a:xfrm>
            <a:off x="914400" y="-10886"/>
            <a:ext cx="7391400" cy="7028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07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Uu8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28" r="38191" b="-1"/>
          <a:stretch/>
        </p:blipFill>
        <p:spPr bwMode="auto">
          <a:xfrm>
            <a:off x="838200" y="-19018"/>
            <a:ext cx="7434943" cy="687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40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Power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studies in psychology and medicine have been underpowered (too small of samples to detect effects as statistically significant)</a:t>
            </a:r>
          </a:p>
          <a:p>
            <a:r>
              <a:rPr lang="en-US" dirty="0" smtClean="0"/>
              <a:t>Waste of…</a:t>
            </a:r>
          </a:p>
          <a:p>
            <a:pPr lvl="1"/>
            <a:r>
              <a:rPr lang="en-US" dirty="0" smtClean="0"/>
              <a:t>Tax dollars, charitable contributions, and tuition</a:t>
            </a:r>
          </a:p>
          <a:p>
            <a:pPr lvl="1"/>
            <a:r>
              <a:rPr lang="en-US" dirty="0" smtClean="0"/>
              <a:t>Time of researchers, research assistants, staff</a:t>
            </a:r>
          </a:p>
          <a:p>
            <a:pPr lvl="1"/>
            <a:r>
              <a:rPr lang="en-US" dirty="0" smtClean="0"/>
              <a:t>Time of research volunteers</a:t>
            </a:r>
          </a:p>
          <a:p>
            <a:r>
              <a:rPr lang="en-US" dirty="0" smtClean="0"/>
              <a:t>Power analyses are relatively simple and produce better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4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Rules for </a:t>
            </a:r>
            <a:r>
              <a:rPr lang="en-US" dirty="0"/>
              <a:t>significance testing</a:t>
            </a:r>
          </a:p>
          <a:p>
            <a:pPr lvl="1"/>
            <a:r>
              <a:rPr lang="en-US" dirty="0"/>
              <a:t>Alpha level of </a:t>
            </a:r>
            <a:r>
              <a:rPr lang="en-US" i="1" dirty="0"/>
              <a:t>p</a:t>
            </a:r>
            <a:r>
              <a:rPr lang="en-US" dirty="0"/>
              <a:t> &lt; .05, two-tailed test</a:t>
            </a:r>
          </a:p>
          <a:p>
            <a:pPr lvl="1"/>
            <a:r>
              <a:rPr lang="en-US" dirty="0"/>
              <a:t>Pretty uniform </a:t>
            </a:r>
            <a:r>
              <a:rPr lang="en-US" dirty="0" smtClean="0"/>
              <a:t>rules (no flexibility)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Observed </a:t>
            </a:r>
            <a:r>
              <a:rPr lang="en-US" dirty="0"/>
              <a:t>effect size (e.g., </a:t>
            </a:r>
            <a:r>
              <a:rPr lang="en-US" i="1" dirty="0"/>
              <a:t>d</a:t>
            </a:r>
            <a:r>
              <a:rPr lang="en-US" dirty="0"/>
              <a:t> or </a:t>
            </a:r>
            <a:r>
              <a:rPr lang="en-US" i="1" dirty="0"/>
              <a:t>r 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Bigger </a:t>
            </a:r>
            <a:r>
              <a:rPr lang="en-US" dirty="0" smtClean="0">
                <a:sym typeface="Wingdings" panose="05000000000000000000" pitchFamily="2" charset="2"/>
              </a:rPr>
              <a:t> More </a:t>
            </a:r>
            <a:r>
              <a:rPr lang="en-US" dirty="0">
                <a:sym typeface="Wingdings" panose="05000000000000000000" pitchFamily="2" charset="2"/>
              </a:rPr>
              <a:t>likely to get a statistically significant result</a:t>
            </a:r>
            <a:endParaRPr lang="en-US" dirty="0"/>
          </a:p>
          <a:p>
            <a:pPr lvl="1"/>
            <a:r>
              <a:rPr lang="en-US" dirty="0" smtClean="0"/>
              <a:t>Depends on the real-world effect size (no flexibility)</a:t>
            </a:r>
          </a:p>
          <a:p>
            <a:pPr lvl="1"/>
            <a:r>
              <a:rPr lang="en-US" dirty="0" smtClean="0"/>
              <a:t>Depends on quality of measures &amp; methods (of course, try to do these well)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Sample size</a:t>
            </a:r>
            <a:endParaRPr lang="en-US" dirty="0"/>
          </a:p>
          <a:p>
            <a:pPr lvl="1"/>
            <a:r>
              <a:rPr lang="en-US" dirty="0"/>
              <a:t>Bigger </a:t>
            </a:r>
            <a:r>
              <a:rPr lang="en-US" dirty="0">
                <a:sym typeface="Wingdings" panose="05000000000000000000" pitchFamily="2" charset="2"/>
              </a:rPr>
              <a:t> More likely to get a statistically significant </a:t>
            </a:r>
            <a:r>
              <a:rPr lang="en-US" dirty="0" smtClean="0">
                <a:sym typeface="Wingdings" panose="05000000000000000000" pitchFamily="2" charset="2"/>
              </a:rPr>
              <a:t>result</a:t>
            </a:r>
          </a:p>
          <a:p>
            <a:pPr lvl="1"/>
            <a:r>
              <a:rPr lang="en-US" dirty="0" smtClean="0"/>
              <a:t>Unlike other factors, highly controllable!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0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Power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Set rules for significance testing (no flexibility)</a:t>
            </a:r>
          </a:p>
          <a:p>
            <a:pPr marL="0" indent="0">
              <a:buNone/>
            </a:pPr>
            <a:r>
              <a:rPr lang="en-US" dirty="0" smtClean="0"/>
              <a:t>2. Set the minimum effect size </a:t>
            </a:r>
            <a:r>
              <a:rPr lang="en-US" dirty="0"/>
              <a:t>(e.g., </a:t>
            </a:r>
            <a:r>
              <a:rPr lang="en-US" i="1" dirty="0"/>
              <a:t>d</a:t>
            </a:r>
            <a:r>
              <a:rPr lang="en-US" dirty="0"/>
              <a:t> or </a:t>
            </a:r>
            <a:r>
              <a:rPr lang="en-US" i="1" dirty="0"/>
              <a:t>r </a:t>
            </a:r>
            <a:r>
              <a:rPr lang="en-US" dirty="0" smtClean="0"/>
              <a:t>) you personally define as important</a:t>
            </a:r>
          </a:p>
          <a:p>
            <a:pPr marL="777240" lvl="1" indent="-457200"/>
            <a:r>
              <a:rPr lang="en-US" dirty="0" smtClean="0"/>
              <a:t>Would an </a:t>
            </a:r>
            <a:r>
              <a:rPr lang="en-US" i="1" dirty="0" smtClean="0"/>
              <a:t>r</a:t>
            </a:r>
            <a:r>
              <a:rPr lang="en-US" dirty="0" smtClean="0"/>
              <a:t> of .30 be important in your study? What about an </a:t>
            </a:r>
            <a:r>
              <a:rPr lang="en-US" i="1" dirty="0" smtClean="0"/>
              <a:t>r</a:t>
            </a:r>
            <a:r>
              <a:rPr lang="en-US" dirty="0" smtClean="0"/>
              <a:t> of .20? An </a:t>
            </a:r>
            <a:r>
              <a:rPr lang="en-US" i="1" dirty="0" smtClean="0"/>
              <a:t>r</a:t>
            </a:r>
            <a:r>
              <a:rPr lang="en-US" dirty="0" smtClean="0"/>
              <a:t> of .10? </a:t>
            </a:r>
          </a:p>
          <a:p>
            <a:pPr marL="0" indent="0">
              <a:buNone/>
            </a:pPr>
            <a:r>
              <a:rPr lang="en-US" dirty="0" smtClean="0"/>
              <a:t>3. Use a power calculator to see what sample size would be needed in order for that effect size to reach statistical significance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Calculators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4495800"/>
          </a:xfrm>
        </p:spPr>
        <p:txBody>
          <a:bodyPr/>
          <a:lstStyle/>
          <a:p>
            <a:r>
              <a:rPr lang="en-US" dirty="0" smtClean="0"/>
              <a:t>Correlations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vassarstats.net/tabs_r.html</a:t>
            </a:r>
            <a:endParaRPr lang="en-US" sz="2400" dirty="0" smtClean="0"/>
          </a:p>
          <a:p>
            <a:pPr lvl="1"/>
            <a:r>
              <a:rPr lang="en-US" dirty="0" smtClean="0"/>
              <a:t>Put in the </a:t>
            </a:r>
            <a:r>
              <a:rPr lang="en-US" i="1" dirty="0" smtClean="0"/>
              <a:t>N</a:t>
            </a:r>
            <a:r>
              <a:rPr lang="en-US" dirty="0" smtClean="0"/>
              <a:t> and </a:t>
            </a:r>
            <a:r>
              <a:rPr lang="en-US" i="1" dirty="0" smtClean="0"/>
              <a:t>r</a:t>
            </a:r>
            <a:r>
              <a:rPr lang="en-US" dirty="0" smtClean="0"/>
              <a:t> values, see what it takes to reach statistical significance</a:t>
            </a:r>
          </a:p>
          <a:p>
            <a:r>
              <a:rPr lang="en-US" dirty="0" smtClean="0"/>
              <a:t>Cohen’s </a:t>
            </a:r>
            <a:r>
              <a:rPr lang="en-US" i="1" dirty="0" smtClean="0"/>
              <a:t>d</a:t>
            </a:r>
          </a:p>
          <a:p>
            <a:pPr lvl="1"/>
            <a:r>
              <a:rPr lang="en-US" sz="2400" dirty="0">
                <a:hlinkClick r:id="rId3"/>
              </a:rPr>
              <a:t>http://www.graphpad.com/quickcalcs/ttest1/?</a:t>
            </a:r>
            <a:r>
              <a:rPr lang="en-US" sz="2400" dirty="0" smtClean="0">
                <a:hlinkClick r:id="rId3"/>
              </a:rPr>
              <a:t>Format=SD</a:t>
            </a:r>
            <a:endParaRPr lang="en-US" sz="2400" dirty="0" smtClean="0"/>
          </a:p>
          <a:p>
            <a:pPr lvl="1"/>
            <a:r>
              <a:rPr lang="en-US" dirty="0" smtClean="0"/>
              <a:t>Put in “1” for each SD and “0” for the Group Two Mean</a:t>
            </a:r>
          </a:p>
          <a:p>
            <a:pPr lvl="1"/>
            <a:r>
              <a:rPr lang="en-US" dirty="0" smtClean="0"/>
              <a:t>Put in the desired Cohen’s </a:t>
            </a:r>
            <a:r>
              <a:rPr lang="en-US" i="1" dirty="0" smtClean="0"/>
              <a:t>d</a:t>
            </a:r>
            <a:r>
              <a:rPr lang="en-US" dirty="0" smtClean="0"/>
              <a:t> for Group 1 Mean, see </a:t>
            </a:r>
            <a:r>
              <a:rPr lang="en-US" dirty="0"/>
              <a:t>what it takes to reach statistical </a:t>
            </a:r>
            <a:r>
              <a:rPr lang="en-US" dirty="0" smtClean="0"/>
              <a:t>significance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7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62008"/>
              </p:ext>
            </p:extLst>
          </p:nvPr>
        </p:nvGraphicFramePr>
        <p:xfrm>
          <a:off x="1336548" y="2438400"/>
          <a:ext cx="67056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r</a:t>
                      </a:r>
                      <a:endParaRPr lang="en-US" sz="2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Sample size needed for statistical significance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71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1944</TotalTime>
  <Words>578</Words>
  <Application>Microsoft Office PowerPoint</Application>
  <PresentationFormat>On-screen Show (4:3)</PresentationFormat>
  <Paragraphs>142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Tw Cen MT</vt:lpstr>
      <vt:lpstr>Wingdings</vt:lpstr>
      <vt:lpstr>Wingdings 2</vt:lpstr>
      <vt:lpstr>Median</vt:lpstr>
      <vt:lpstr>POWER</vt:lpstr>
      <vt:lpstr>Background</vt:lpstr>
      <vt:lpstr>PowerPoint Presentation</vt:lpstr>
      <vt:lpstr>PowerPoint Presentation</vt:lpstr>
      <vt:lpstr>Why Power Matters</vt:lpstr>
      <vt:lpstr>Factors Influencing Power</vt:lpstr>
      <vt:lpstr>Conducting Power Analysis</vt:lpstr>
      <vt:lpstr>Online Calculators</vt:lpstr>
      <vt:lpstr>Summary Information</vt:lpstr>
      <vt:lpstr>Summary Information</vt:lpstr>
      <vt:lpstr>Summary Information</vt:lpstr>
      <vt:lpstr>Summary Information</vt:lpstr>
      <vt:lpstr>Summary Information</vt:lpstr>
      <vt:lpstr>Summary Information</vt:lpstr>
      <vt:lpstr>“Rules of thumb”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162</cp:revision>
  <cp:lastPrinted>2015-08-27T00:11:45Z</cp:lastPrinted>
  <dcterms:created xsi:type="dcterms:W3CDTF">2015-08-26T19:50:04Z</dcterms:created>
  <dcterms:modified xsi:type="dcterms:W3CDTF">2015-10-28T01:21:55Z</dcterms:modified>
</cp:coreProperties>
</file>