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encrypted-tbn1.gstatic.com/images?q=tbn:ANd9GcRh5zV770oExtJRqTdrNs00RiOP8D9BSmL-wRs5bvgzLCT_xTt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ctreporter.nih.gov/reporter.cfm" TargetMode="External"/><Relationship Id="rId2" Type="http://schemas.openxmlformats.org/officeDocument/2006/relationships/hyperlink" Target="http://tulane.edu/sse/psyc/academics/undergraduate/upload/Current-RA-Positio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holar.google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Professional Development (PD) #1:</a:t>
            </a:r>
            <a:br>
              <a:rPr lang="en-US" dirty="0" smtClean="0"/>
            </a:br>
            <a:r>
              <a:rPr lang="en-US" dirty="0" smtClean="0"/>
              <a:t>Mentor/Job Searches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Door-in-the-Face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5257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200" dirty="0"/>
              <a:t>Implemented when someone’s default response to what you want is likely to be “Yes,” and you’re hoping to get just a little more</a:t>
            </a:r>
            <a:endParaRPr lang="en-US" sz="2400" dirty="0"/>
          </a:p>
          <a:p>
            <a:pPr lvl="0"/>
            <a:r>
              <a:rPr lang="en-US" sz="3200" dirty="0"/>
              <a:t>Make a large initial request, just beyond what you believe they will agree to</a:t>
            </a:r>
            <a:endParaRPr lang="en-US" sz="2400" dirty="0"/>
          </a:p>
          <a:p>
            <a:pPr lvl="0"/>
            <a:r>
              <a:rPr lang="en-US" sz="3200" dirty="0"/>
              <a:t>Be ready to list off smaller and smaller requests (or list them immediately after, if you will be unable to give a split-second response)</a:t>
            </a:r>
            <a:endParaRPr lang="en-US" sz="2400" dirty="0"/>
          </a:p>
          <a:p>
            <a:pPr lvl="0"/>
            <a:r>
              <a:rPr lang="en-US" sz="3200" dirty="0"/>
              <a:t>Can appear foolish, immature, or entitled if the initial request is deemed too sizeable, or if used too frequently</a:t>
            </a:r>
            <a:endParaRPr lang="en-US" sz="2400" dirty="0"/>
          </a:p>
          <a:p>
            <a:pPr lvl="0"/>
            <a:r>
              <a:rPr lang="en-US" sz="3200" dirty="0"/>
              <a:t>Examples</a:t>
            </a:r>
            <a:endParaRPr lang="en-US" sz="2400" dirty="0"/>
          </a:p>
          <a:p>
            <a:pPr lvl="1"/>
            <a:r>
              <a:rPr lang="en-US" sz="2800" dirty="0"/>
              <a:t>Very useful for contract negotiations, or other situations where someone likes you and is invested in </a:t>
            </a:r>
            <a:r>
              <a:rPr lang="en-US" sz="2800" dirty="0" smtClean="0"/>
              <a:t>you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642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Cold contact, cold contact with name drop, direct referral, direct introduction, joint meeting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Take it easy </a:t>
            </a:r>
            <a:br>
              <a:rPr lang="en-US" dirty="0" smtClean="0"/>
            </a:br>
            <a:r>
              <a:rPr lang="en-US" dirty="0" smtClean="0"/>
              <a:t>but take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No more half</a:t>
            </a:r>
            <a:br>
              <a:rPr lang="en-US" dirty="0" smtClean="0"/>
            </a:br>
            <a:r>
              <a:rPr lang="en-US" dirty="0" smtClean="0"/>
              <a:t>measures, Walter</a:t>
            </a:r>
            <a:endParaRPr lang="en-US" dirty="0"/>
          </a:p>
        </p:txBody>
      </p:sp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529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https://encrypted-tbn1.gstatic.com/images?q=tbn:ANd9GcRh5zV770oExtJRqTdrNs00RiOP8D9BSmL-wRs5bvgzLCT_xTtT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962400"/>
            <a:ext cx="25527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93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Searching</a:t>
            </a:r>
          </a:p>
          <a:p>
            <a:r>
              <a:rPr lang="en-US" dirty="0" smtClean="0"/>
              <a:t>Selecting</a:t>
            </a:r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Email tips</a:t>
            </a:r>
          </a:p>
          <a:p>
            <a:pPr lvl="1"/>
            <a:r>
              <a:rPr lang="en-US" dirty="0" smtClean="0"/>
              <a:t>Applied persuasion</a:t>
            </a:r>
          </a:p>
          <a:p>
            <a:pPr lvl="1"/>
            <a:r>
              <a:rPr lang="en-US" dirty="0" smtClean="0"/>
              <a:t>Arranging introductions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Future PDs</a:t>
            </a:r>
          </a:p>
          <a:p>
            <a:pPr lvl="1"/>
            <a:r>
              <a:rPr lang="en-US" dirty="0" smtClean="0"/>
              <a:t>Getting into graduate school and alternatives</a:t>
            </a:r>
          </a:p>
          <a:p>
            <a:pPr lvl="1"/>
            <a:r>
              <a:rPr lang="en-US" dirty="0" smtClean="0"/>
              <a:t>CVs/resumes</a:t>
            </a:r>
          </a:p>
          <a:p>
            <a:pPr lvl="1"/>
            <a:r>
              <a:rPr lang="en-US" dirty="0" smtClean="0"/>
              <a:t>Interviewing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Mentors/Jobs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Tulane departmental websites (see also, first lecture)</a:t>
            </a:r>
          </a:p>
          <a:p>
            <a:pPr lvl="1"/>
            <a:r>
              <a:rPr lang="en-US" dirty="0" smtClean="0">
                <a:hlinkClick r:id="rId2"/>
              </a:rPr>
              <a:t>Psychology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NIH Reporter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Google Scholar</a:t>
            </a:r>
            <a:r>
              <a:rPr lang="en-US" dirty="0" smtClean="0"/>
              <a:t> and CVs</a:t>
            </a:r>
          </a:p>
          <a:p>
            <a:pPr lvl="0"/>
            <a:r>
              <a:rPr lang="en-US" dirty="0"/>
              <a:t>As a senior, setting your future should be a </a:t>
            </a:r>
            <a:r>
              <a:rPr lang="en-US" dirty="0" smtClean="0"/>
              <a:t>second (third?), </a:t>
            </a:r>
            <a:r>
              <a:rPr lang="en-US" dirty="0"/>
              <a:t>full-time job</a:t>
            </a:r>
          </a:p>
          <a:p>
            <a:pPr lvl="0"/>
            <a:r>
              <a:rPr lang="en-US" dirty="0"/>
              <a:t>If these tips seem trivial, you do not understand</a:t>
            </a:r>
          </a:p>
          <a:p>
            <a:pPr lvl="0"/>
            <a:r>
              <a:rPr lang="en-US" dirty="0"/>
              <a:t>This information should supplement advising, graduate program books, career advice </a:t>
            </a:r>
            <a:r>
              <a:rPr lang="en-US" dirty="0" smtClean="0"/>
              <a:t>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1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Qualities to Look for in a Mentor </a:t>
            </a:r>
            <a:br>
              <a:rPr lang="en-US" dirty="0" smtClean="0"/>
            </a:br>
            <a:r>
              <a:rPr lang="en-US" dirty="0" smtClean="0"/>
              <a:t>or an Institution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Overlapping circles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Mentor/Institution’s RECENT</a:t>
            </a:r>
            <a:br>
              <a:rPr lang="en-US" dirty="0" smtClean="0"/>
            </a:br>
            <a:r>
              <a:rPr lang="en-US" dirty="0" smtClean="0"/>
              <a:t>funding and publication record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2895600" cy="272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99475" y="4388748"/>
            <a:ext cx="2244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Mentor/Institution’s </a:t>
            </a:r>
            <a:br>
              <a:rPr lang="en-US" dirty="0" smtClean="0"/>
            </a:br>
            <a:r>
              <a:rPr lang="en-US" dirty="0" smtClean="0"/>
              <a:t>Interests and Strengths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765033" y="1505634"/>
            <a:ext cx="1378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Public Health</a:t>
            </a:r>
            <a:br>
              <a:rPr lang="en-US" dirty="0" smtClean="0"/>
            </a:br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08071" y="2868821"/>
            <a:ext cx="923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</a:t>
            </a:r>
            <a:br>
              <a:rPr lang="en-US" dirty="0" smtClean="0"/>
            </a:br>
            <a:r>
              <a:rPr lang="en-US" dirty="0" smtClean="0"/>
              <a:t>Interests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8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an Effective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RE: Clinical Psychology Ph.D. Program at Northwestern</a:t>
            </a:r>
          </a:p>
          <a:p>
            <a:pPr marL="0" indent="0">
              <a:buNone/>
            </a:pPr>
            <a:r>
              <a:rPr lang="en-US" dirty="0" smtClean="0"/>
              <a:t>-----------------------------------------------------------------------------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Dear Dr. Smith,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I am a senior psychology major at Tulane University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hope to begin graduate study in clinical psychology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fall 2015 semester.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Are you currently accepting students with interests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experience </a:t>
            </a:r>
            <a:r>
              <a:rPr lang="en-US" dirty="0"/>
              <a:t>in personality research?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Thanks for your help,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Jane Doe</a:t>
            </a:r>
          </a:p>
          <a:p>
            <a:pPr marL="0" indent="0">
              <a:buNone/>
            </a:pPr>
            <a:r>
              <a:rPr lang="en-US" dirty="0"/>
              <a:t>Tulane University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2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an Effective Email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RE: Research Assistant at WPIC?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/>
              <a:t>-----------------------------------------------------------------------------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Dear Dr. Smith,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As a senior psychology major at Tulane University with experience conducting research on neuroimaging in depression, I am seeking a two-year post-Baccalaureate research assistantship beginning after April.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Would you be willing to meet by phone to discuss potential research opportunities at WPIC?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My CV is attached, and I would be happy to supply any other information that would be helpful. Thank you,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Jane Doe</a:t>
            </a:r>
          </a:p>
          <a:p>
            <a:pPr marL="0" indent="0">
              <a:buNone/>
            </a:pPr>
            <a:r>
              <a:rPr lang="en-US" dirty="0"/>
              <a:t>Tulane University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/>
              <a:t>-----------------------------------------------------------------------------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Attached: </a:t>
            </a:r>
            <a:r>
              <a:rPr lang="en-US" dirty="0" smtClean="0"/>
              <a:t>Doe_CV090414.pdf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7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 of an </a:t>
            </a:r>
            <a:r>
              <a:rPr lang="en-US" dirty="0"/>
              <a:t>Effective Email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Do </a:t>
            </a:r>
            <a:r>
              <a:rPr lang="en-US" sz="2600" dirty="0"/>
              <a:t>your homework. Make sure the answer to your question is not supplied on their web site</a:t>
            </a:r>
          </a:p>
          <a:p>
            <a:pPr lvl="0"/>
            <a:r>
              <a:rPr lang="en-US" sz="2600" dirty="0"/>
              <a:t>Succinct. Professors may get 10-500 emails per day. If your message is long, it may be ignored, or “saved for later” and forgotten</a:t>
            </a:r>
          </a:p>
          <a:p>
            <a:pPr lvl="0"/>
            <a:r>
              <a:rPr lang="en-US" sz="2600" dirty="0"/>
              <a:t>Formal</a:t>
            </a:r>
          </a:p>
          <a:p>
            <a:pPr lvl="1"/>
            <a:r>
              <a:rPr lang="en-US" dirty="0"/>
              <a:t>Dear Dr. (not Hi Joe or Hey Ms. – unless your goal is to be offensive, or you have received permission to be less formal)</a:t>
            </a:r>
          </a:p>
          <a:p>
            <a:pPr lvl="1"/>
            <a:r>
              <a:rPr lang="en-US" dirty="0"/>
              <a:t>Avoid exclamation points, smiley faces, ellipses, and sending a message with “high importance” (typically code for low importance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3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 of an </a:t>
            </a:r>
            <a:r>
              <a:rPr lang="en-US" dirty="0"/>
              <a:t>Effective Email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RE</a:t>
            </a:r>
            <a:r>
              <a:rPr lang="en-US" sz="2600" dirty="0"/>
              <a:t>:</a:t>
            </a:r>
          </a:p>
          <a:p>
            <a:pPr lvl="1"/>
            <a:r>
              <a:rPr lang="en-US" dirty="0" smtClean="0"/>
              <a:t>Stands </a:t>
            </a:r>
            <a:r>
              <a:rPr lang="en-US" dirty="0"/>
              <a:t>for “Regarding:”</a:t>
            </a:r>
          </a:p>
          <a:p>
            <a:pPr lvl="1"/>
            <a:r>
              <a:rPr lang="en-US" dirty="0" smtClean="0"/>
              <a:t>Supplied </a:t>
            </a:r>
            <a:r>
              <a:rPr lang="en-US" dirty="0"/>
              <a:t>by default upon reply,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dirty="0"/>
              <a:t>may lead someone to think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they’re </a:t>
            </a:r>
            <a:r>
              <a:rPr lang="en-US" dirty="0"/>
              <a:t>interested in reading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email</a:t>
            </a:r>
            <a:endParaRPr lang="en-US" dirty="0"/>
          </a:p>
          <a:p>
            <a:r>
              <a:rPr lang="en-US" sz="2600" dirty="0" smtClean="0"/>
              <a:t>File </a:t>
            </a:r>
            <a:r>
              <a:rPr lang="en-US" sz="2600" dirty="0"/>
              <a:t>Name Formats</a:t>
            </a:r>
          </a:p>
          <a:p>
            <a:pPr lvl="1"/>
            <a:r>
              <a:rPr lang="en-US" dirty="0" smtClean="0"/>
              <a:t>Last </a:t>
            </a:r>
            <a:r>
              <a:rPr lang="en-US" dirty="0"/>
              <a:t>name, topic, date</a:t>
            </a:r>
          </a:p>
          <a:p>
            <a:r>
              <a:rPr lang="en-US" sz="2600" dirty="0" smtClean="0"/>
              <a:t>Visual </a:t>
            </a:r>
            <a:r>
              <a:rPr lang="en-US" sz="2600" dirty="0"/>
              <a:t>Scanning</a:t>
            </a:r>
          </a:p>
          <a:p>
            <a:endParaRPr lang="en-US" sz="2000" dirty="0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2133600"/>
            <a:ext cx="27745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92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Foot-in-the-Door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200" dirty="0"/>
              <a:t>Implemented when someone’s default response to what you want is likely to be “No,” but they might reconsider</a:t>
            </a:r>
            <a:endParaRPr lang="en-US" sz="2400" dirty="0"/>
          </a:p>
          <a:p>
            <a:pPr lvl="0"/>
            <a:r>
              <a:rPr lang="en-US" sz="3200" dirty="0"/>
              <a:t>Make a small request that is likely to get a “Yes”</a:t>
            </a:r>
            <a:endParaRPr lang="en-US" sz="2400" dirty="0"/>
          </a:p>
          <a:p>
            <a:pPr lvl="0"/>
            <a:r>
              <a:rPr lang="en-US" sz="3200" dirty="0"/>
              <a:t>Build up to a larger request over time</a:t>
            </a:r>
            <a:endParaRPr lang="en-US" sz="2400" dirty="0"/>
          </a:p>
          <a:p>
            <a:pPr lvl="0"/>
            <a:r>
              <a:rPr lang="en-US" sz="3200" dirty="0"/>
              <a:t>Can appear openly manipulative, and trigger reactivity, if the gap between the initial small request and the later large request is too great</a:t>
            </a:r>
            <a:endParaRPr lang="en-US" sz="2400" dirty="0"/>
          </a:p>
          <a:p>
            <a:pPr lvl="0"/>
            <a:r>
              <a:rPr lang="en-US" sz="3200" dirty="0"/>
              <a:t>Very useful for cold contacts</a:t>
            </a:r>
            <a:endParaRPr lang="en-US" sz="2400" dirty="0"/>
          </a:p>
          <a:p>
            <a:pPr lvl="0"/>
            <a:r>
              <a:rPr lang="en-US" sz="3200" dirty="0"/>
              <a:t>Example:</a:t>
            </a:r>
            <a:endParaRPr lang="en-US" sz="2400" dirty="0"/>
          </a:p>
          <a:p>
            <a:pPr lvl="1"/>
            <a:r>
              <a:rPr lang="en-US" sz="2800" dirty="0"/>
              <a:t>You want a job or want to join someone’s lab. Begin by emailing simply for a </a:t>
            </a:r>
            <a:r>
              <a:rPr lang="en-US" sz="2800" dirty="0" smtClean="0"/>
              <a:t>meeting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0768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701</TotalTime>
  <Words>471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Median</vt:lpstr>
      <vt:lpstr>Professional Development (PD) #1: Mentor/Job Searches</vt:lpstr>
      <vt:lpstr>Overview</vt:lpstr>
      <vt:lpstr>Finding Mentors/Jobs in Research</vt:lpstr>
      <vt:lpstr>Qualities to Look for in a Mentor  or an Institution</vt:lpstr>
      <vt:lpstr>How to Write an Effective Email</vt:lpstr>
      <vt:lpstr>How to Write an Effective Email</vt:lpstr>
      <vt:lpstr>Key Elements of an Effective Email</vt:lpstr>
      <vt:lpstr>Key Elements of an Effective Email</vt:lpstr>
      <vt:lpstr>Foot-in-the-Door</vt:lpstr>
      <vt:lpstr>Door-in-the-Face</vt:lpstr>
      <vt:lpstr>Communication Hierarchy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48</cp:revision>
  <cp:lastPrinted>2015-08-27T00:11:45Z</cp:lastPrinted>
  <dcterms:created xsi:type="dcterms:W3CDTF">2015-08-26T19:50:04Z</dcterms:created>
  <dcterms:modified xsi:type="dcterms:W3CDTF">2015-09-09T00:17:00Z</dcterms:modified>
</cp:coreProperties>
</file>