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27"/>
  </p:handoutMasterIdLst>
  <p:sldIdLst>
    <p:sldId id="256" r:id="rId2"/>
    <p:sldId id="258" r:id="rId3"/>
    <p:sldId id="263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83" r:id="rId14"/>
    <p:sldId id="282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EEBB4"/>
    <a:srgbClr val="FEE0B4"/>
    <a:srgbClr val="FFCC99"/>
    <a:srgbClr val="99CCFF"/>
    <a:srgbClr val="CCFFFF"/>
    <a:srgbClr val="CCCCFF"/>
    <a:srgbClr val="CCFF99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Measurement: Part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465263"/>
            <a:ext cx="8566150" cy="39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36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714500"/>
            <a:ext cx="8667750" cy="343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81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(Not at all) 0 1 2 3 4 5 6 7 8 9 10 (Completely)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(Never) 0 1 2 3 4 5 6 7 8 9 10 (Always)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104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64"/>
          <a:stretch/>
        </p:blipFill>
        <p:spPr bwMode="auto">
          <a:xfrm>
            <a:off x="0" y="1524000"/>
            <a:ext cx="9153525" cy="163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tra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657600"/>
            <a:ext cx="27527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01" y="5307747"/>
            <a:ext cx="7605510" cy="72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32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1026" name="Picture 2" descr="osp_stressthermometer_jpg_261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340" y="838200"/>
            <a:ext cx="3756660" cy="556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moodwindow-fu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0592"/>
            <a:ext cx="4570285" cy="378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420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Goal</a:t>
            </a:r>
          </a:p>
          <a:p>
            <a:pPr lvl="1" eaLnBrk="1" hangingPunct="1"/>
            <a:r>
              <a:rPr lang="en-US" altLang="en-US" dirty="0" smtClean="0"/>
              <a:t>Capture variability across </a:t>
            </a:r>
            <a:r>
              <a:rPr lang="en-US" altLang="en-US" dirty="0" smtClean="0"/>
              <a:t>participants. </a:t>
            </a:r>
            <a:r>
              <a:rPr lang="en-US" altLang="en-US" dirty="0" smtClean="0"/>
              <a:t>Thinking back, why?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Considerations</a:t>
            </a:r>
          </a:p>
          <a:p>
            <a:pPr lvl="1" eaLnBrk="1" hangingPunct="1"/>
            <a:r>
              <a:rPr lang="en-US" altLang="en-US" dirty="0" smtClean="0"/>
              <a:t>Open-ended vs. closed-ended</a:t>
            </a:r>
          </a:p>
          <a:p>
            <a:pPr lvl="2" eaLnBrk="1" hangingPunct="1"/>
            <a:r>
              <a:rPr lang="en-US" altLang="en-US" dirty="0" smtClean="0"/>
              <a:t>Closed-ended questions are today’s main focus</a:t>
            </a:r>
          </a:p>
          <a:p>
            <a:pPr lvl="1" eaLnBrk="1" hangingPunct="1"/>
            <a:r>
              <a:rPr lang="en-US" altLang="en-US" dirty="0" smtClean="0"/>
              <a:t>Number of response options</a:t>
            </a:r>
          </a:p>
          <a:p>
            <a:pPr lvl="2" eaLnBrk="1" hangingPunct="1"/>
            <a:r>
              <a:rPr lang="en-US" altLang="en-US" dirty="0" smtClean="0"/>
              <a:t>Too few = limited variability = less power = </a:t>
            </a:r>
            <a:r>
              <a:rPr lang="en-US" altLang="en-US" dirty="0" smtClean="0"/>
              <a:t>smaller effect size = less </a:t>
            </a:r>
            <a:r>
              <a:rPr lang="en-US" altLang="en-US" dirty="0" smtClean="0"/>
              <a:t>likely to find a statistically significant result</a:t>
            </a:r>
          </a:p>
          <a:p>
            <a:pPr lvl="2" eaLnBrk="1" hangingPunct="1"/>
            <a:r>
              <a:rPr lang="en-US" altLang="en-US" dirty="0" smtClean="0"/>
              <a:t>Too many = potentially confusing, burdensome</a:t>
            </a:r>
          </a:p>
          <a:p>
            <a:pPr lvl="2" eaLnBrk="1" hangingPunct="1"/>
            <a:r>
              <a:rPr lang="en-US" altLang="en-US" dirty="0" smtClean="0"/>
              <a:t>Odd vs. even number</a:t>
            </a:r>
          </a:p>
        </p:txBody>
      </p:sp>
    </p:spTree>
    <p:extLst>
      <p:ext uri="{BB962C8B-B14F-4D97-AF65-F5344CB8AC3E}">
        <p14:creationId xmlns:p14="http://schemas.microsoft.com/office/powerpoint/2010/main" val="1139552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Rules</a:t>
            </a:r>
          </a:p>
          <a:p>
            <a:pPr lvl="1" eaLnBrk="1" hangingPunct="1"/>
            <a:r>
              <a:rPr lang="en-US" altLang="en-US" dirty="0" smtClean="0"/>
              <a:t>Options should be mutually </a:t>
            </a:r>
            <a:r>
              <a:rPr lang="en-US" altLang="en-US" dirty="0" smtClean="0"/>
              <a:t>exclusive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Anticipate all important </a:t>
            </a:r>
            <a:r>
              <a:rPr lang="en-US" altLang="en-US" dirty="0" smtClean="0"/>
              <a:t>possibilities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Avoid </a:t>
            </a:r>
            <a:r>
              <a:rPr lang="en-US" altLang="en-US" i="1" dirty="0" smtClean="0"/>
              <a:t>presenting</a:t>
            </a:r>
            <a:r>
              <a:rPr lang="en-US" altLang="en-US" dirty="0" smtClean="0"/>
              <a:t> options that lack meaning</a:t>
            </a:r>
          </a:p>
          <a:p>
            <a:pPr lvl="2" eaLnBrk="1" hangingPunct="1"/>
            <a:r>
              <a:rPr lang="en-US" altLang="en-US" dirty="0" smtClean="0"/>
              <a:t>“Other,” “Don’t Know,” “Unsure,” “Refused”</a:t>
            </a:r>
          </a:p>
          <a:p>
            <a:pPr lvl="2" eaLnBrk="1" hangingPunct="1"/>
            <a:r>
              <a:rPr lang="en-US" altLang="en-US" dirty="0" smtClean="0"/>
              <a:t>Usually get discarded in analyses, reducing sample size and one’s power to reach statistically significant conclusions</a:t>
            </a:r>
          </a:p>
          <a:p>
            <a:pPr lvl="1" eaLnBrk="1" hangingPunct="1"/>
            <a:r>
              <a:rPr lang="en-US" altLang="en-US" dirty="0" smtClean="0"/>
              <a:t>Avoid dichotomous questions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2903119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</a:t>
            </a:r>
          </a:p>
          <a:p>
            <a:pPr lvl="1" eaLnBrk="1" hangingPunct="1"/>
            <a:r>
              <a:rPr lang="en-US" altLang="en-US" smtClean="0"/>
              <a:t>Reduce respondent burden by using the same response options for as much of the survey battery as possible</a:t>
            </a:r>
          </a:p>
          <a:p>
            <a:pPr lvl="1" eaLnBrk="1" hangingPunct="1"/>
            <a:r>
              <a:rPr lang="en-US" altLang="en-US" smtClean="0"/>
              <a:t>If interviewer administered, bring a card displaying the response options</a:t>
            </a:r>
          </a:p>
          <a:p>
            <a:pPr lvl="2" eaLnBrk="1" hangingPunct="1"/>
            <a:r>
              <a:rPr lang="en-US" altLang="en-US" smtClean="0"/>
              <a:t>Can be more efficient, and very useful for sensitive questions where a verbal response might increase embarrassment or anxiety (e.g., prognosis, sexual functioning)</a:t>
            </a:r>
          </a:p>
          <a:p>
            <a:pPr lvl="1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1734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Cover each element of the content domain approximately equally</a:t>
            </a:r>
          </a:p>
          <a:p>
            <a:pPr eaLnBrk="1" hangingPunct="1"/>
            <a:r>
              <a:rPr lang="en-US" altLang="en-US" dirty="0" smtClean="0"/>
              <a:t>How many items?</a:t>
            </a:r>
          </a:p>
          <a:p>
            <a:pPr lvl="1" eaLnBrk="1" hangingPunct="1"/>
            <a:r>
              <a:rPr lang="en-US" altLang="en-US" dirty="0" smtClean="0"/>
              <a:t>Usually need 5-7 “good” items per scale (or subscale) to yield adequate statistical properties</a:t>
            </a:r>
          </a:p>
          <a:p>
            <a:pPr lvl="1" eaLnBrk="1" hangingPunct="1"/>
            <a:r>
              <a:rPr lang="en-US" altLang="en-US" dirty="0" smtClean="0"/>
              <a:t>More </a:t>
            </a:r>
            <a:r>
              <a:rPr lang="en-US" altLang="en-US" dirty="0" smtClean="0"/>
              <a:t>items is always better statistically, but carries significant tradeoffs (participant burden, dropout, disruption of the flow of care)</a:t>
            </a:r>
          </a:p>
        </p:txBody>
      </p:sp>
    </p:spTree>
    <p:extLst>
      <p:ext uri="{BB962C8B-B14F-4D97-AF65-F5344CB8AC3E}">
        <p14:creationId xmlns:p14="http://schemas.microsoft.com/office/powerpoint/2010/main" val="948976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Rules</a:t>
            </a:r>
          </a:p>
          <a:p>
            <a:pPr lvl="1" eaLnBrk="1" hangingPunct="1"/>
            <a:r>
              <a:rPr lang="en-US" altLang="en-US" smtClean="0"/>
              <a:t>Avoid terms that can be easily misunderstood, such as idiomatic expressions, technical terms, advanced vocabulary</a:t>
            </a:r>
          </a:p>
          <a:p>
            <a:pPr lvl="2" eaLnBrk="1" hangingPunct="1"/>
            <a:r>
              <a:rPr lang="en-US" altLang="en-US" smtClean="0"/>
              <a:t>Microsoft Word provides the Flesch-Kincaid Grade Level, useful for literacy concerns </a:t>
            </a:r>
          </a:p>
        </p:txBody>
      </p:sp>
    </p:spTree>
    <p:extLst>
      <p:ext uri="{BB962C8B-B14F-4D97-AF65-F5344CB8AC3E}">
        <p14:creationId xmlns:p14="http://schemas.microsoft.com/office/powerpoint/2010/main" val="46226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PRIDE Skills</a:t>
            </a:r>
          </a:p>
          <a:p>
            <a:pPr lvl="1"/>
            <a:r>
              <a:rPr lang="en-US" u="sng" dirty="0" smtClean="0"/>
              <a:t>P</a:t>
            </a:r>
            <a:r>
              <a:rPr lang="en-US" dirty="0" smtClean="0"/>
              <a:t>reparation: Looking into existing measures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u="sng" dirty="0" smtClean="0">
                <a:solidFill>
                  <a:srgbClr val="C00000"/>
                </a:solidFill>
              </a:rPr>
              <a:t>R</a:t>
            </a:r>
            <a:r>
              <a:rPr lang="en-US" dirty="0" smtClean="0">
                <a:solidFill>
                  <a:srgbClr val="C00000"/>
                </a:solidFill>
              </a:rPr>
              <a:t>esponse Options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u="sng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tem Stems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u="sng" dirty="0" smtClean="0"/>
              <a:t>D</a:t>
            </a:r>
            <a:r>
              <a:rPr lang="en-US" dirty="0" smtClean="0"/>
              <a:t>ata Collection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u="sng" dirty="0" smtClean="0"/>
              <a:t>E</a:t>
            </a:r>
            <a:r>
              <a:rPr lang="en-US" dirty="0" smtClean="0"/>
              <a:t>valuation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3859768"/>
            <a:ext cx="328025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Developing a new scale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(scale = survey = test = measure)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3733800" y="3581400"/>
            <a:ext cx="381000" cy="1295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I have a lack of energy  (2.4)</a:t>
            </a:r>
          </a:p>
          <a:p>
            <a:pPr eaLnBrk="1" hangingPunct="1">
              <a:defRPr/>
            </a:pPr>
            <a:r>
              <a:rPr lang="en-US" sz="2000" dirty="0" smtClean="0"/>
              <a:t>I have pain  (0.0)</a:t>
            </a:r>
          </a:p>
          <a:p>
            <a:pPr eaLnBrk="1" hangingPunct="1">
              <a:defRPr/>
            </a:pPr>
            <a:r>
              <a:rPr lang="en-US" sz="2000" dirty="0" smtClean="0"/>
              <a:t>I have nausea  (1.3)</a:t>
            </a:r>
          </a:p>
          <a:p>
            <a:pPr eaLnBrk="1" hangingPunct="1">
              <a:defRPr/>
            </a:pPr>
            <a:r>
              <a:rPr lang="en-US" sz="2000" dirty="0" smtClean="0"/>
              <a:t>I worry that my condition will get worse  (3.7)</a:t>
            </a:r>
          </a:p>
          <a:p>
            <a:pPr eaLnBrk="1" hangingPunct="1">
              <a:defRPr/>
            </a:pPr>
            <a:r>
              <a:rPr lang="en-US" sz="2000" dirty="0" smtClean="0"/>
              <a:t>I am sleeping well  (0.7)</a:t>
            </a:r>
          </a:p>
          <a:p>
            <a:pPr eaLnBrk="1" hangingPunct="1">
              <a:defRPr/>
            </a:pPr>
            <a:r>
              <a:rPr lang="en-US" sz="2000" dirty="0" smtClean="0"/>
              <a:t>I am able to enjoy life  (2.4)</a:t>
            </a:r>
          </a:p>
          <a:p>
            <a:pPr eaLnBrk="1" hangingPunct="1">
              <a:defRPr/>
            </a:pPr>
            <a:r>
              <a:rPr lang="en-US" sz="2000" dirty="0" smtClean="0"/>
              <a:t>I am content with the quality of my life right now  (3.7)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Considering all parts of my life – physical, emotional, social, spiritual, and financial – over the past two (2) days the quality of my life has been…  (13.5)</a:t>
            </a:r>
          </a:p>
          <a:p>
            <a:pPr eaLnBrk="1" hangingPunct="1">
              <a:defRPr/>
            </a:pPr>
            <a:r>
              <a:rPr lang="en-US" sz="2000" dirty="0" smtClean="0"/>
              <a:t>Over the past two (2) days, when I thought about my life, I felt that my life to this point has been…  (5.8)</a:t>
            </a:r>
          </a:p>
          <a:p>
            <a:pPr eaLnBrk="1" hangingPunct="1">
              <a:defRPr/>
            </a:pPr>
            <a:r>
              <a:rPr lang="en-US" sz="2000" dirty="0" smtClean="0"/>
              <a:t>Over the past two (2) days, when I thought about my whole life, I felt that in achieving life goals I have….  (6.9)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6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Rules</a:t>
            </a:r>
          </a:p>
          <a:p>
            <a:pPr lvl="1" eaLnBrk="1" hangingPunct="1"/>
            <a:r>
              <a:rPr lang="en-US" altLang="en-US" dirty="0" smtClean="0"/>
              <a:t>Avoid complex or double-barreled questions</a:t>
            </a:r>
          </a:p>
          <a:p>
            <a:pPr lvl="2" eaLnBrk="1" hangingPunct="1"/>
            <a:r>
              <a:rPr lang="en-US" altLang="en-US" dirty="0" smtClean="0"/>
              <a:t>How often would you say your doctor takes the time to listen to your concerns?</a:t>
            </a:r>
          </a:p>
          <a:p>
            <a:pPr lvl="2" eaLnBrk="1" hangingPunct="1"/>
            <a:r>
              <a:rPr lang="en-US" altLang="en-US" dirty="0" smtClean="0"/>
              <a:t>If a problem developed at night or on the weekend, was there a member of the health care team who was available and who was familiar with (patient)?</a:t>
            </a:r>
          </a:p>
          <a:p>
            <a:pPr lvl="2" eaLnBrk="1" hangingPunct="1"/>
            <a:r>
              <a:rPr lang="en-US" altLang="en-US" dirty="0" smtClean="0"/>
              <a:t>Do you have an unmet need to discuss… fear of pain?</a:t>
            </a:r>
          </a:p>
          <a:p>
            <a:pPr lvl="2" eaLnBrk="1" hangingPunct="1"/>
            <a:r>
              <a:rPr lang="en-US" altLang="en-US" dirty="0" smtClean="0"/>
              <a:t>How would you rate the courtesy and efficiency of our receptionist?</a:t>
            </a:r>
          </a:p>
          <a:p>
            <a:pPr lvl="2" eaLnBrk="1" hangingPunct="1"/>
            <a:r>
              <a:rPr lang="en-US" altLang="en-US" dirty="0" smtClean="0"/>
              <a:t>How would you rate your pain and stiffness</a:t>
            </a:r>
            <a:r>
              <a:rPr lang="en-US" altLang="en-US" dirty="0" smtClean="0"/>
              <a:t>?</a:t>
            </a:r>
          </a:p>
          <a:p>
            <a:pPr lvl="2"/>
            <a:r>
              <a:rPr lang="en-US" dirty="0"/>
              <a:t>Go to a favorite concert, play, or sporting event and study less for this course even though it may mean getting a lower grade on an exam you will take tomorrow OR stay home and study to increase your chances of getting a higher grade</a:t>
            </a:r>
            <a:r>
              <a:rPr lang="en-US" dirty="0" smtClean="0"/>
              <a:t>?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5849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Tips</a:t>
            </a:r>
          </a:p>
          <a:p>
            <a:pPr lvl="1" eaLnBrk="1" hangingPunct="1"/>
            <a:r>
              <a:rPr lang="en-US" altLang="en-US" dirty="0" smtClean="0"/>
              <a:t>Pilot testing to ensure that items are clear and appropriately sensitive to literacy, health conditions, and emotional concerns</a:t>
            </a:r>
          </a:p>
          <a:p>
            <a:pPr lvl="1" eaLnBrk="1" hangingPunct="1"/>
            <a:r>
              <a:rPr lang="en-US" altLang="en-US" dirty="0" smtClean="0"/>
              <a:t>If </a:t>
            </a:r>
            <a:r>
              <a:rPr lang="en-US" altLang="en-US" dirty="0" smtClean="0"/>
              <a:t>doing a scale development project </a:t>
            </a:r>
          </a:p>
          <a:p>
            <a:pPr lvl="2"/>
            <a:r>
              <a:rPr lang="en-US" altLang="en-US" dirty="0" smtClean="0"/>
              <a:t>Ideally </a:t>
            </a:r>
            <a:r>
              <a:rPr lang="en-US" altLang="en-US" dirty="0" smtClean="0"/>
              <a:t>include 2-3 times as many items as needed so that the items that are the worst statistically can be dropped in the final version</a:t>
            </a:r>
          </a:p>
        </p:txBody>
      </p:sp>
    </p:spTree>
    <p:extLst>
      <p:ext uri="{BB962C8B-B14F-4D97-AF65-F5344CB8AC3E}">
        <p14:creationId xmlns:p14="http://schemas.microsoft.com/office/powerpoint/2010/main" val="2575134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 and </a:t>
            </a:r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sp>
        <p:nvSpPr>
          <p:cNvPr id="317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Positivity Bias</a:t>
            </a:r>
          </a:p>
          <a:p>
            <a:pPr lvl="1" eaLnBrk="1" hangingPunct="1"/>
            <a:r>
              <a:rPr lang="en-US" altLang="en-US" dirty="0" smtClean="0"/>
              <a:t>Tendency to provide inflated, favorable evaluations</a:t>
            </a:r>
          </a:p>
          <a:p>
            <a:pPr lvl="1" eaLnBrk="1" hangingPunct="1"/>
            <a:r>
              <a:rPr lang="en-US" altLang="en-US" dirty="0" smtClean="0"/>
              <a:t>Common in medical and educational settings</a:t>
            </a:r>
          </a:p>
          <a:p>
            <a:pPr lvl="1" eaLnBrk="1" hangingPunct="1"/>
            <a:r>
              <a:rPr lang="en-US" altLang="en-US" dirty="0" smtClean="0"/>
              <a:t>“Ceiling effects” = all/mostly very high scores</a:t>
            </a:r>
          </a:p>
          <a:p>
            <a:pPr lvl="2" eaLnBrk="1" hangingPunct="1"/>
            <a:r>
              <a:rPr lang="en-US" altLang="en-US" dirty="0" smtClean="0"/>
              <a:t>Limited variability, so scores will not relate to anything else</a:t>
            </a:r>
          </a:p>
          <a:p>
            <a:pPr lvl="2" eaLnBrk="1" hangingPunct="1"/>
            <a:r>
              <a:rPr lang="en-US" altLang="en-US" dirty="0" smtClean="0"/>
              <a:t>Scores cannot improve in response to intervention</a:t>
            </a:r>
          </a:p>
          <a:p>
            <a:pPr lvl="1" eaLnBrk="1" hangingPunct="1"/>
            <a:r>
              <a:rPr lang="en-US" altLang="en-US" dirty="0" smtClean="0"/>
              <a:t>Importance of carefully considering item stem and response wording, pilot work, validation work</a:t>
            </a:r>
          </a:p>
          <a:p>
            <a:pPr lvl="1" eaLnBrk="1" hangingPunct="1"/>
            <a:r>
              <a:rPr lang="en-US" altLang="en-US" dirty="0" smtClean="0"/>
              <a:t>Fundamental problem in contemporary </a:t>
            </a:r>
            <a:r>
              <a:rPr lang="en-US" altLang="en-US" dirty="0" smtClean="0"/>
              <a:t>clinical research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36518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D</a:t>
            </a:r>
            <a:r>
              <a:rPr lang="en-US" altLang="en-US" smtClean="0"/>
              <a:t>ata Collection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Formats: Paper, internet (prior lectures), interview, phone</a:t>
            </a:r>
          </a:p>
          <a:p>
            <a:pPr eaLnBrk="1" hangingPunct="1"/>
            <a:r>
              <a:rPr lang="en-US" altLang="en-US" dirty="0" smtClean="0"/>
              <a:t>Standardization </a:t>
            </a:r>
            <a:r>
              <a:rPr lang="en-US" altLang="en-US" dirty="0" smtClean="0"/>
              <a:t>across interviewers and research assistants</a:t>
            </a:r>
          </a:p>
          <a:p>
            <a:pPr lvl="1" eaLnBrk="1" hangingPunct="1"/>
            <a:r>
              <a:rPr lang="en-US" altLang="en-US" dirty="0" smtClean="0"/>
              <a:t>Pleasant + neutral</a:t>
            </a:r>
          </a:p>
          <a:p>
            <a:pPr eaLnBrk="1" hangingPunct="1"/>
            <a:r>
              <a:rPr lang="en-US" altLang="en-US" dirty="0" smtClean="0"/>
              <a:t>If </a:t>
            </a:r>
            <a:r>
              <a:rPr lang="en-US" altLang="en-US" dirty="0" smtClean="0"/>
              <a:t>conducting a scale development project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Important to include measures of related constructs and other important criteria</a:t>
            </a:r>
          </a:p>
          <a:p>
            <a:pPr lvl="1" eaLnBrk="1" hangingPunct="1"/>
            <a:r>
              <a:rPr lang="en-US" altLang="en-US" dirty="0" smtClean="0"/>
              <a:t>Larger samples are better (n = 200)</a:t>
            </a:r>
          </a:p>
          <a:p>
            <a:pPr lvl="1" eaLnBrk="1" hangingPunct="1"/>
            <a:r>
              <a:rPr lang="en-US" altLang="en-US" dirty="0" smtClean="0"/>
              <a:t>Seek samples with variability in the construct</a:t>
            </a:r>
          </a:p>
        </p:txBody>
      </p:sp>
    </p:spTree>
    <p:extLst>
      <p:ext uri="{BB962C8B-B14F-4D97-AF65-F5344CB8AC3E}">
        <p14:creationId xmlns:p14="http://schemas.microsoft.com/office/powerpoint/2010/main" val="2664234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E</a:t>
            </a:r>
            <a:r>
              <a:rPr lang="en-US" altLang="en-US" smtClean="0"/>
              <a:t>valuation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378952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Reliability and Validity </a:t>
            </a:r>
            <a:r>
              <a:rPr lang="en-US" altLang="en-US" dirty="0" smtClean="0"/>
              <a:t>(see prior lectures)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Item </a:t>
            </a:r>
            <a:r>
              <a:rPr lang="en-US" altLang="en-US" dirty="0" smtClean="0"/>
              <a:t>Properties (especially for scale development projects)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Means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Should vary across items: Most in </a:t>
            </a:r>
            <a:r>
              <a:rPr lang="en-US" altLang="en-US" dirty="0" smtClean="0"/>
              <a:t>middle</a:t>
            </a:r>
            <a:r>
              <a:rPr lang="en-US" altLang="en-US" dirty="0" smtClean="0"/>
              <a:t>, some high, some low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Avoid ceiling and floor effects, where the majority of responses are “too high” or “too low”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Standard Deviations (variability)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More variability is better: Can’t have covariation without variation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Item-Total Correlations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Each item should </a:t>
            </a:r>
            <a:r>
              <a:rPr lang="en-US" altLang="en-US" dirty="0" smtClean="0"/>
              <a:t>probably correlate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.20 or higher with total scale scores; best items usually correlate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.</a:t>
            </a:r>
            <a:r>
              <a:rPr lang="en-US" altLang="en-US" dirty="0" smtClean="0"/>
              <a:t>50</a:t>
            </a:r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33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Scale development/selection = major strength of psychology</a:t>
            </a:r>
          </a:p>
          <a:p>
            <a:r>
              <a:rPr lang="en-US" dirty="0" smtClean="0"/>
              <a:t>Major national priority (NIH, PCORI) for efficient use of research funds</a:t>
            </a:r>
          </a:p>
          <a:p>
            <a:r>
              <a:rPr lang="en-US" dirty="0" smtClean="0"/>
              <a:t>Fecundity and not so difficult</a:t>
            </a:r>
          </a:p>
          <a:p>
            <a:pPr lvl="1"/>
            <a:r>
              <a:rPr lang="en-US" dirty="0" smtClean="0"/>
              <a:t>“It cost me two hours and a bottle of wine to write an aggression and a depression scale that turned out to be of equal or superior validity compared with much more sophisticated instruments” </a:t>
            </a:r>
            <a:br>
              <a:rPr lang="en-US" dirty="0" smtClean="0"/>
            </a:br>
            <a:r>
              <a:rPr lang="en-US" dirty="0" smtClean="0"/>
              <a:t>   – </a:t>
            </a:r>
            <a:r>
              <a:rPr lang="en-US" dirty="0" err="1" smtClean="0"/>
              <a:t>Burisch</a:t>
            </a:r>
            <a:r>
              <a:rPr lang="en-US" dirty="0" smtClean="0"/>
              <a:t> (1984) </a:t>
            </a:r>
            <a:r>
              <a:rPr lang="en-US" i="1" dirty="0" smtClean="0"/>
              <a:t>American Psychologist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0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</a:t>
            </a:r>
            <a:r>
              <a:rPr lang="en-US" dirty="0" smtClean="0"/>
              <a:t>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5257800"/>
          </a:xfrm>
        </p:spPr>
        <p:txBody>
          <a:bodyPr>
            <a:noAutofit/>
          </a:bodyPr>
          <a:lstStyle/>
          <a:p>
            <a:r>
              <a:rPr lang="en-US" sz="2600" dirty="0" smtClean="0"/>
              <a:t>Choose the </a:t>
            </a:r>
            <a:r>
              <a:rPr lang="en-US" sz="2600" u="sng" dirty="0" smtClean="0"/>
              <a:t>construct</a:t>
            </a:r>
            <a:r>
              <a:rPr lang="en-US" sz="2600" dirty="0" smtClean="0"/>
              <a:t>, and establish </a:t>
            </a:r>
            <a:r>
              <a:rPr lang="en-US" sz="2600" u="sng" dirty="0" smtClean="0"/>
              <a:t>content domain</a:t>
            </a:r>
            <a:endParaRPr lang="en-US" sz="2600" dirty="0" smtClean="0"/>
          </a:p>
          <a:p>
            <a:r>
              <a:rPr lang="en-US" sz="2600" dirty="0" smtClean="0"/>
              <a:t>Evaluate existing measures based on</a:t>
            </a:r>
          </a:p>
          <a:p>
            <a:pPr lvl="1"/>
            <a:r>
              <a:rPr lang="en-US" dirty="0" smtClean="0"/>
              <a:t>Measurement reliability</a:t>
            </a:r>
          </a:p>
          <a:p>
            <a:pPr lvl="1"/>
            <a:r>
              <a:rPr lang="en-US" dirty="0" smtClean="0"/>
              <a:t>Measurement validity</a:t>
            </a:r>
          </a:p>
          <a:p>
            <a:pPr lvl="1"/>
            <a:r>
              <a:rPr lang="en-US" dirty="0" smtClean="0"/>
              <a:t>External validity (generalizability to your sample)</a:t>
            </a:r>
          </a:p>
          <a:p>
            <a:pPr lvl="1"/>
            <a:r>
              <a:rPr lang="en-US" dirty="0" smtClean="0"/>
              <a:t>Item wording</a:t>
            </a:r>
          </a:p>
          <a:p>
            <a:r>
              <a:rPr lang="en-US" sz="2600" dirty="0" smtClean="0"/>
              <a:t>Where to find measures</a:t>
            </a:r>
          </a:p>
          <a:p>
            <a:pPr lvl="1"/>
            <a:r>
              <a:rPr lang="en-US" dirty="0" smtClean="0"/>
              <a:t>Google scholar</a:t>
            </a:r>
          </a:p>
          <a:p>
            <a:pPr lvl="1"/>
            <a:r>
              <a:rPr lang="en-US" dirty="0"/>
              <a:t>IPIP: </a:t>
            </a:r>
            <a:r>
              <a:rPr lang="en-US" sz="1800" dirty="0"/>
              <a:t>http://ipip.ori.org/newIndexofScaleLabels.htm</a:t>
            </a:r>
            <a:endParaRPr lang="en-US" sz="1800" dirty="0" smtClean="0"/>
          </a:p>
          <a:p>
            <a:pPr lvl="1"/>
            <a:r>
              <a:rPr lang="en-US" dirty="0" smtClean="0"/>
              <a:t>PROMIS: </a:t>
            </a:r>
            <a:r>
              <a:rPr lang="en-US" sz="1800" dirty="0"/>
              <a:t>http://</a:t>
            </a:r>
            <a:r>
              <a:rPr lang="en-US" sz="1800" dirty="0" smtClean="0"/>
              <a:t>www.assessmentcenter.net/documents/InstrumentLibrary.pdf</a:t>
            </a:r>
          </a:p>
          <a:p>
            <a:pPr lvl="1"/>
            <a:r>
              <a:rPr lang="en-US" dirty="0" smtClean="0"/>
              <a:t>GEM: </a:t>
            </a:r>
            <a:r>
              <a:rPr lang="en-US" altLang="en-US" sz="1800" dirty="0"/>
              <a:t>https://www.gem-beta.org/public/MeasureList.aspx?cat=2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1402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</a:t>
            </a:r>
            <a:r>
              <a:rPr lang="en-US" dirty="0" smtClean="0"/>
              <a:t>esponse Options and </a:t>
            </a:r>
            <a:r>
              <a:rPr lang="en-US" u="sng" dirty="0" smtClean="0"/>
              <a:t>I</a:t>
            </a:r>
            <a:r>
              <a:rPr lang="en-US" dirty="0" smtClean="0"/>
              <a:t>tem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What if there are no credible existing measures? Develop your own, for one-time use or as a part of a scale development project</a:t>
            </a:r>
          </a:p>
          <a:p>
            <a:endParaRPr lang="en-US" dirty="0"/>
          </a:p>
          <a:p>
            <a:r>
              <a:rPr lang="en-US" dirty="0" smtClean="0"/>
              <a:t>Response Option = pool of potential answers that participants may choose</a:t>
            </a:r>
          </a:p>
          <a:p>
            <a:r>
              <a:rPr lang="en-US" dirty="0" smtClean="0"/>
              <a:t>Item Stems = items, statements, or questions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Usually need to consider these steps simultaneously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931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 and </a:t>
            </a:r>
            <a:r>
              <a:rPr lang="en-US" altLang="en-US" u="sng" smtClean="0"/>
              <a:t>I</a:t>
            </a:r>
            <a:r>
              <a:rPr lang="en-US" altLang="en-US" smtClean="0"/>
              <a:t>tem Stems</a:t>
            </a:r>
          </a:p>
        </p:txBody>
      </p:sp>
      <p:pic>
        <p:nvPicPr>
          <p:cNvPr id="16387" name="Picture 3" descr="en_a07ch01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71"/>
          <a:stretch>
            <a:fillRect/>
          </a:stretch>
        </p:blipFill>
        <p:spPr bwMode="auto">
          <a:xfrm>
            <a:off x="0" y="1066800"/>
            <a:ext cx="9144000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94038" y="1403350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Item Stem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914400" y="1752600"/>
            <a:ext cx="3657600" cy="30480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596063" y="1033463"/>
            <a:ext cx="20637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Response Options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625975" y="1611313"/>
            <a:ext cx="4495800" cy="381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73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363663"/>
            <a:ext cx="876935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5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401763"/>
            <a:ext cx="866775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65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R</a:t>
            </a:r>
            <a:r>
              <a:rPr lang="en-US" altLang="en-US" smtClean="0"/>
              <a:t>esponse Options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1566863"/>
            <a:ext cx="8616950" cy="372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67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1386</TotalTime>
  <Words>1074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Tw Cen MT</vt:lpstr>
      <vt:lpstr>Wingdings</vt:lpstr>
      <vt:lpstr>Wingdings 2</vt:lpstr>
      <vt:lpstr>Median</vt:lpstr>
      <vt:lpstr>Measurement: Part 3</vt:lpstr>
      <vt:lpstr>Overview</vt:lpstr>
      <vt:lpstr>Background</vt:lpstr>
      <vt:lpstr>Preparation</vt:lpstr>
      <vt:lpstr>Response Options and Item Stems</vt:lpstr>
      <vt:lpstr>Response Options and Item Stems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Response Options</vt:lpstr>
      <vt:lpstr>Item Stems</vt:lpstr>
      <vt:lpstr>Item Stems</vt:lpstr>
      <vt:lpstr>PowerPoint Presentation</vt:lpstr>
      <vt:lpstr>Item Stems</vt:lpstr>
      <vt:lpstr>Item Stems</vt:lpstr>
      <vt:lpstr>Response Options and Item Stems</vt:lpstr>
      <vt:lpstr>Data Collection</vt:lpstr>
      <vt:lpstr>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127</cp:revision>
  <cp:lastPrinted>2015-08-27T00:11:45Z</cp:lastPrinted>
  <dcterms:created xsi:type="dcterms:W3CDTF">2015-08-26T19:50:04Z</dcterms:created>
  <dcterms:modified xsi:type="dcterms:W3CDTF">2015-10-07T00:09:03Z</dcterms:modified>
</cp:coreProperties>
</file>