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6"/>
  </p:handout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0" r:id="rId12"/>
    <p:sldId id="267" r:id="rId13"/>
    <p:sldId id="271" r:id="rId14"/>
    <p:sldId id="272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0CA"/>
    <a:srgbClr val="FEEBB4"/>
    <a:srgbClr val="FEE0B4"/>
    <a:srgbClr val="FFCC99"/>
    <a:srgbClr val="99CCFF"/>
    <a:srgbClr val="CCFFFF"/>
    <a:srgbClr val="CCCCFF"/>
    <a:srgbClr val="CCFF99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10/2/2015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http://www.hellomynameisscott.com/photos/cosmo.pg1.jp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Measurement: Part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Criterion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there evidence the measure is associated with important outcomes?</a:t>
            </a:r>
          </a:p>
          <a:p>
            <a:pPr lvl="1"/>
            <a:r>
              <a:rPr lang="en-US" dirty="0" smtClean="0"/>
              <a:t>Criteria = </a:t>
            </a:r>
            <a:r>
              <a:rPr lang="en-US" dirty="0" smtClean="0"/>
              <a:t>outcomes, so essentially outcome validity</a:t>
            </a:r>
            <a:endParaRPr lang="en-US" dirty="0" smtClean="0"/>
          </a:p>
          <a:p>
            <a:r>
              <a:rPr lang="en-US" dirty="0" smtClean="0"/>
              <a:t>Concurrent validity = evidence from cross-sectional studies</a:t>
            </a:r>
          </a:p>
          <a:p>
            <a:r>
              <a:rPr lang="en-US" dirty="0" smtClean="0"/>
              <a:t>Predictive validity = evidence from longitudinal studies</a:t>
            </a:r>
          </a:p>
          <a:p>
            <a:r>
              <a:rPr lang="en-US" dirty="0" smtClean="0"/>
              <a:t>Thinking back to prior lectures, which is better and 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7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</a:t>
            </a:r>
            <a:r>
              <a:rPr lang="en-US" dirty="0" smtClean="0"/>
              <a:t>Criterion Validity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26302976"/>
              </p:ext>
            </p:extLst>
          </p:nvPr>
        </p:nvGraphicFramePr>
        <p:xfrm>
          <a:off x="2514600" y="2194560"/>
          <a:ext cx="44958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5013"/>
                <a:gridCol w="22507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Undergrad</a:t>
                      </a:r>
                      <a:r>
                        <a:rPr lang="en-US" sz="2000" baseline="0" dirty="0" smtClean="0"/>
                        <a:t> GPA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Performance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.25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Relationship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  Satisfaction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.44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Physical Health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.20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Mental Health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.38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15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Incremental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Refers to whether one measure yields stronger associations than another similar measure</a:t>
            </a:r>
          </a:p>
          <a:p>
            <a:r>
              <a:rPr lang="en-US" dirty="0" smtClean="0"/>
              <a:t>Could support construct validity (especially convergent validity) or criterion validity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4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Incremental Validity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87949357"/>
              </p:ext>
            </p:extLst>
          </p:nvPr>
        </p:nvGraphicFramePr>
        <p:xfrm>
          <a:off x="0" y="1600200"/>
          <a:ext cx="4476423" cy="435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9982"/>
                <a:gridCol w="117724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EI-SREIS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</a:t>
                      </a:r>
                      <a:r>
                        <a:rPr lang="en-US" sz="2000" dirty="0" err="1" smtClean="0"/>
                        <a:t>TEIQue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= .73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= 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.63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EI-SEI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= .78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>
                          <a:solidFill>
                            <a:srgbClr val="C00000"/>
                          </a:solidFill>
                        </a:rPr>
                        <a:t>r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 = </a:t>
                      </a:r>
                      <a:r>
                        <a:rPr lang="en-US" sz="2000" dirty="0" smtClean="0">
                          <a:solidFill>
                            <a:srgbClr val="C00000"/>
                          </a:solidFill>
                        </a:rPr>
                        <a:t>.68</a:t>
                      </a:r>
                      <a:endParaRPr lang="en-US" sz="2000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Neuroticism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-.18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-.18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Extraversion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Agreeableness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Conscientiousness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IQ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.37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.37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Social Desirability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.11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.11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.23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.23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4578300"/>
              </p:ext>
            </p:extLst>
          </p:nvPr>
        </p:nvGraphicFramePr>
        <p:xfrm>
          <a:off x="4876800" y="2286000"/>
          <a:ext cx="42672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/>
                <a:gridCol w="12192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EI-SREIS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Undergrad</a:t>
                      </a:r>
                      <a:r>
                        <a:rPr lang="en-US" sz="2000" baseline="0" dirty="0" smtClean="0"/>
                        <a:t> GPA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.27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.17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Performance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.15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Relationship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  Satisfaction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.44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.34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Physical Health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.10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Mental Health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.38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</a:t>
                      </a:r>
                      <a:r>
                        <a:rPr lang="en-US" sz="2000" dirty="0" smtClean="0"/>
                        <a:t>.28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3347" y="6339840"/>
            <a:ext cx="8186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Supporting Construct Validity                                          Supporting Criterion Validity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852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Validities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Measurement Validity = </a:t>
            </a:r>
            <a:r>
              <a:rPr lang="en-US" dirty="0"/>
              <a:t>how well a measure measures what it’s supposed to (how well a measure operationalizes a construct)</a:t>
            </a:r>
          </a:p>
          <a:p>
            <a:r>
              <a:rPr lang="en-US" dirty="0" smtClean="0"/>
              <a:t>Other Validities</a:t>
            </a:r>
          </a:p>
          <a:p>
            <a:pPr lvl="1"/>
            <a:r>
              <a:rPr lang="en-US" dirty="0" smtClean="0"/>
              <a:t>Internal Validity = Strength of causal inferences</a:t>
            </a:r>
          </a:p>
          <a:p>
            <a:pPr lvl="1"/>
            <a:r>
              <a:rPr lang="en-US" dirty="0" smtClean="0"/>
              <a:t>External Validity = Generalizability across people, places, and time</a:t>
            </a:r>
          </a:p>
          <a:p>
            <a:pPr lvl="1"/>
            <a:r>
              <a:rPr lang="en-US" dirty="0" smtClean="0"/>
              <a:t>Statistical Conclusion Validity = Accuracy in interpreting statistical results (</a:t>
            </a:r>
            <a:r>
              <a:rPr lang="en-US" i="1" dirty="0" smtClean="0"/>
              <a:t>p</a:t>
            </a:r>
            <a:r>
              <a:rPr lang="en-US" dirty="0" smtClean="0"/>
              <a:t>-values, effect sizes,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0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Measurement Validity</a:t>
            </a:r>
          </a:p>
          <a:p>
            <a:pPr lvl="1"/>
            <a:r>
              <a:rPr lang="en-US" dirty="0" smtClean="0"/>
              <a:t>Face Validity (non-statistical)</a:t>
            </a:r>
          </a:p>
          <a:p>
            <a:pPr lvl="1"/>
            <a:r>
              <a:rPr lang="en-US" dirty="0" smtClean="0"/>
              <a:t>Content Validity (mostly non-statistical)</a:t>
            </a:r>
          </a:p>
          <a:p>
            <a:pPr lvl="1"/>
            <a:r>
              <a:rPr lang="en-US" dirty="0" smtClean="0"/>
              <a:t>Construct Validity (convergent validity, discriminant validity, incremental validity)</a:t>
            </a:r>
          </a:p>
          <a:p>
            <a:pPr lvl="1"/>
            <a:r>
              <a:rPr lang="en-US" dirty="0" smtClean="0"/>
              <a:t>Criterion Validity (concurrent validity, predictive validity, incremental validity)</a:t>
            </a:r>
          </a:p>
          <a:p>
            <a:r>
              <a:rPr lang="en-US" dirty="0" smtClean="0"/>
              <a:t>Other Validities</a:t>
            </a:r>
          </a:p>
          <a:p>
            <a:pPr lvl="1"/>
            <a:r>
              <a:rPr lang="en-US" dirty="0" smtClean="0"/>
              <a:t>Internal Validity</a:t>
            </a:r>
          </a:p>
          <a:p>
            <a:pPr lvl="1"/>
            <a:r>
              <a:rPr lang="en-US" dirty="0" smtClean="0"/>
              <a:t>External Validity</a:t>
            </a:r>
          </a:p>
          <a:p>
            <a:pPr lvl="1"/>
            <a:r>
              <a:rPr lang="en-US" dirty="0" smtClean="0"/>
              <a:t>Statistical Conclusion Validity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Does the measure </a:t>
            </a:r>
            <a:r>
              <a:rPr lang="en-US" u="sng" dirty="0" smtClean="0"/>
              <a:t>appear</a:t>
            </a:r>
            <a:r>
              <a:rPr lang="en-US" dirty="0" smtClean="0"/>
              <a:t> to assess </a:t>
            </a:r>
            <a:br>
              <a:rPr lang="en-US" dirty="0" smtClean="0"/>
            </a:br>
            <a:r>
              <a:rPr lang="en-US" dirty="0" smtClean="0"/>
              <a:t>the construct?</a:t>
            </a:r>
          </a:p>
          <a:p>
            <a:r>
              <a:rPr lang="en-US" dirty="0" smtClean="0"/>
              <a:t>Very subjective, nothing statistics</a:t>
            </a:r>
          </a:p>
          <a:p>
            <a:r>
              <a:rPr lang="en-US" dirty="0" smtClean="0"/>
              <a:t>PHQ-9 Depression Screener</a:t>
            </a:r>
          </a:p>
          <a:p>
            <a:pPr lvl="1"/>
            <a:r>
              <a:rPr lang="en-US" dirty="0" smtClean="0"/>
              <a:t>Over the past two weeks, did you </a:t>
            </a:r>
            <a:br>
              <a:rPr lang="en-US" dirty="0" smtClean="0"/>
            </a:br>
            <a:r>
              <a:rPr lang="en-US" dirty="0" smtClean="0"/>
              <a:t>have thoughts you would be better</a:t>
            </a:r>
            <a:br>
              <a:rPr lang="en-US" dirty="0" smtClean="0"/>
            </a:br>
            <a:r>
              <a:rPr lang="en-US" dirty="0" smtClean="0"/>
              <a:t> off dead or of hurting yourself in </a:t>
            </a:r>
            <a:br>
              <a:rPr lang="en-US" dirty="0" smtClean="0"/>
            </a:br>
            <a:r>
              <a:rPr lang="en-US" dirty="0" smtClean="0"/>
              <a:t>some way?</a:t>
            </a:r>
          </a:p>
          <a:p>
            <a:r>
              <a:rPr lang="en-US" dirty="0" smtClean="0"/>
              <a:t>MMPI – </a:t>
            </a:r>
            <a:r>
              <a:rPr lang="en-US" dirty="0" smtClean="0"/>
              <a:t>Somatization</a:t>
            </a:r>
            <a:endParaRPr lang="en-US" dirty="0" smtClean="0"/>
          </a:p>
          <a:p>
            <a:pPr lvl="1"/>
            <a:r>
              <a:rPr lang="en-US" dirty="0" smtClean="0"/>
              <a:t>Do you often feel like you have a tight </a:t>
            </a:r>
            <a:br>
              <a:rPr lang="en-US" dirty="0" smtClean="0"/>
            </a:br>
            <a:r>
              <a:rPr lang="en-US" dirty="0" smtClean="0"/>
              <a:t>band around your head?</a:t>
            </a:r>
          </a:p>
          <a:p>
            <a:endParaRPr lang="en-US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4909" y="4391914"/>
            <a:ext cx="2509091" cy="200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ttp://www.hellomynameisscott.com/photos/cosmo.pg1.jpg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08686"/>
            <a:ext cx="2514600" cy="362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959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Does a measure cover the breadth of the content domain?</a:t>
            </a:r>
          </a:p>
          <a:p>
            <a:pPr lvl="1"/>
            <a:r>
              <a:rPr lang="en-US" dirty="0" smtClean="0"/>
              <a:t>Content domain = all important elements of a construct</a:t>
            </a:r>
          </a:p>
          <a:p>
            <a:pPr lvl="2"/>
            <a:r>
              <a:rPr lang="en-US" dirty="0" smtClean="0"/>
              <a:t>9 symptoms of depression</a:t>
            </a:r>
          </a:p>
          <a:p>
            <a:pPr lvl="2"/>
            <a:r>
              <a:rPr lang="en-US" dirty="0"/>
              <a:t>5 domains of </a:t>
            </a:r>
            <a:r>
              <a:rPr lang="en-US" dirty="0" smtClean="0"/>
              <a:t>personality (neuroticism, extraversion, openness, agreeableness, conscientiousness)</a:t>
            </a:r>
          </a:p>
          <a:p>
            <a:pPr lvl="2"/>
            <a:r>
              <a:rPr lang="en-US" dirty="0" smtClean="0"/>
              <a:t>5 areas of delay of gratification (see next slide)</a:t>
            </a:r>
          </a:p>
          <a:p>
            <a:pPr lvl="2"/>
            <a:r>
              <a:rPr lang="en-US" dirty="0" smtClean="0"/>
              <a:t>How many areas of quality of life?</a:t>
            </a:r>
          </a:p>
          <a:p>
            <a:r>
              <a:rPr lang="en-US" dirty="0" smtClean="0"/>
              <a:t>Poor content validity means the study is assessing a somewhat different construct than intended</a:t>
            </a:r>
          </a:p>
          <a:p>
            <a:r>
              <a:rPr lang="en-US" dirty="0" smtClean="0"/>
              <a:t>Impacts interpretation of findings, explains inconsistencies across measures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372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99" y="1143000"/>
            <a:ext cx="3581401" cy="525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528995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6910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 Validity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there evidence the measure has theoretically-meaningful associations with other measures?</a:t>
            </a:r>
          </a:p>
          <a:p>
            <a:r>
              <a:rPr lang="en-US" dirty="0" smtClean="0"/>
              <a:t>Does it have convergent and discriminant validity?</a:t>
            </a:r>
          </a:p>
          <a:p>
            <a:pPr lvl="1"/>
            <a:r>
              <a:rPr lang="en-US" dirty="0" smtClean="0"/>
              <a:t>Convergent validity: Scores on the measure correlate with scores on similar measures</a:t>
            </a:r>
          </a:p>
          <a:p>
            <a:pPr lvl="1"/>
            <a:r>
              <a:rPr lang="en-US" dirty="0" smtClean="0"/>
              <a:t>Discriminant validity: Scores on the measure lack correlations with dissimilar 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646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Construct Validity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2863105"/>
              </p:ext>
            </p:extLst>
          </p:nvPr>
        </p:nvGraphicFramePr>
        <p:xfrm>
          <a:off x="2514600" y="1600200"/>
          <a:ext cx="4495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5013"/>
                <a:gridCol w="22507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EI-SREIS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.82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</a:t>
                      </a:r>
                      <a:r>
                        <a:rPr lang="en-US" sz="2000" dirty="0" err="1" smtClean="0"/>
                        <a:t>TEUQue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.73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EI-SEI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.78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Neuroticism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-.18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Extraversion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Agreeableness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Conscientiousness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IQ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.37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Social Desirability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.11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.23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57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Construct Validity – Why?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28266937"/>
              </p:ext>
            </p:extLst>
          </p:nvPr>
        </p:nvGraphicFramePr>
        <p:xfrm>
          <a:off x="2514600" y="1600200"/>
          <a:ext cx="4495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5013"/>
                <a:gridCol w="22507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EI-SREIS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.32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</a:t>
                      </a:r>
                      <a:r>
                        <a:rPr lang="en-US" sz="2000" dirty="0" err="1" smtClean="0"/>
                        <a:t>TEUQue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EI-SEI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Neuroticism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-.18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Extraversion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Agreeableness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Conscientiousness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IQ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.27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Social Desirability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.11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.13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9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Construct Validity – Why?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1891660"/>
              </p:ext>
            </p:extLst>
          </p:nvPr>
        </p:nvGraphicFramePr>
        <p:xfrm>
          <a:off x="2514600" y="1600200"/>
          <a:ext cx="44958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5013"/>
                <a:gridCol w="22507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Measure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EI-Tulane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EI-SREIS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.82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</a:t>
                      </a:r>
                      <a:r>
                        <a:rPr lang="en-US" sz="2000" dirty="0" err="1" smtClean="0"/>
                        <a:t>TEUQue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.73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EI-SEI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.78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Neuroticism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-.68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Extraversion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.63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Openness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.08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Agreeableness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.03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Conscientiousness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.64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IQ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.77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Social Desirability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.51</a:t>
                      </a:r>
                      <a:endParaRPr lang="en-US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smtClean="0"/>
                        <a:t>r</a:t>
                      </a:r>
                      <a:r>
                        <a:rPr lang="en-US" sz="2000" dirty="0" smtClean="0"/>
                        <a:t> = .63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03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1326</TotalTime>
  <Words>700</Words>
  <Application>Microsoft Office PowerPoint</Application>
  <PresentationFormat>On-screen Show (4:3)</PresentationFormat>
  <Paragraphs>191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Tw Cen MT</vt:lpstr>
      <vt:lpstr>Wingdings</vt:lpstr>
      <vt:lpstr>Wingdings 2</vt:lpstr>
      <vt:lpstr>Median</vt:lpstr>
      <vt:lpstr>Measurement: Part 2</vt:lpstr>
      <vt:lpstr>Overview</vt:lpstr>
      <vt:lpstr>Face Validity</vt:lpstr>
      <vt:lpstr>Content Validity</vt:lpstr>
      <vt:lpstr>PowerPoint Presentation</vt:lpstr>
      <vt:lpstr>Construct Validity</vt:lpstr>
      <vt:lpstr>Good Construct Validity</vt:lpstr>
      <vt:lpstr>Bad Construct Validity – Why?</vt:lpstr>
      <vt:lpstr>Bad Construct Validity – Why?</vt:lpstr>
      <vt:lpstr>Criterion Validity</vt:lpstr>
      <vt:lpstr>Good Criterion Validity</vt:lpstr>
      <vt:lpstr>Incremental Validity</vt:lpstr>
      <vt:lpstr>Good Incremental Validity</vt:lpstr>
      <vt:lpstr>Other Validities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118</cp:revision>
  <cp:lastPrinted>2015-08-27T00:11:45Z</cp:lastPrinted>
  <dcterms:created xsi:type="dcterms:W3CDTF">2015-08-26T19:50:04Z</dcterms:created>
  <dcterms:modified xsi:type="dcterms:W3CDTF">2015-10-03T00:04:08Z</dcterms:modified>
</cp:coreProperties>
</file>