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8" r:id="rId11"/>
    <p:sldId id="266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0CA"/>
    <a:srgbClr val="FEEBB4"/>
    <a:srgbClr val="FEE0B4"/>
    <a:srgbClr val="FFCC99"/>
    <a:srgbClr val="99CCFF"/>
    <a:srgbClr val="CCFFFF"/>
    <a:srgbClr val="CCCCFF"/>
    <a:srgbClr val="CCFF99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6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schatz.sju.edu/multivar/reliab/alpha.gif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schatz.sju.edu/multivar/reliab/splithlf.gi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Measurement: 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chatz.sju.edu/multivar/reliab/alpha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42963"/>
            <a:ext cx="8945938" cy="517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155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content-dfw1-1.xx.fbcdn.net/hphotos-xtl1/v/t1.0-9/12032923_1619103011647879_7096673978413241346_n.jpg?oh=0df0648892293c20ece541659c321cc0&amp;oe=56A65F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1173"/>
            <a:ext cx="6781800" cy="678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673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Reliabilities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Parallel forms</a:t>
            </a:r>
          </a:p>
          <a:p>
            <a:pPr lvl="1"/>
            <a:r>
              <a:rPr lang="en-US" dirty="0" smtClean="0"/>
              <a:t>Correlation between multiple forms of the same measure (e.g., SAT, GRE, MCAT, </a:t>
            </a:r>
            <a:r>
              <a:rPr lang="en-US" dirty="0" err="1" smtClean="0"/>
              <a:t>neuropsych</a:t>
            </a:r>
            <a:r>
              <a:rPr lang="en-US" dirty="0" smtClean="0"/>
              <a:t> test)</a:t>
            </a:r>
          </a:p>
          <a:p>
            <a:r>
              <a:rPr lang="en-US" dirty="0" smtClean="0"/>
              <a:t>Test-retest</a:t>
            </a:r>
          </a:p>
          <a:p>
            <a:pPr lvl="1"/>
            <a:r>
              <a:rPr lang="en-US" dirty="0" smtClean="0"/>
              <a:t>Longitudinal correlation between same measure</a:t>
            </a:r>
          </a:p>
          <a:p>
            <a:pPr lvl="1"/>
            <a:r>
              <a:rPr lang="en-US" dirty="0" smtClean="0"/>
              <a:t>Mood vs. personality vs. cognitive skills</a:t>
            </a:r>
          </a:p>
          <a:p>
            <a:r>
              <a:rPr lang="en-US" dirty="0" smtClean="0"/>
              <a:t>Inter-rater</a:t>
            </a:r>
          </a:p>
          <a:p>
            <a:pPr lvl="1"/>
            <a:r>
              <a:rPr lang="en-US" dirty="0" smtClean="0"/>
              <a:t>Correlate scores from two or more different raters</a:t>
            </a:r>
          </a:p>
          <a:p>
            <a:pPr lvl="1"/>
            <a:r>
              <a:rPr lang="en-US" dirty="0" smtClean="0"/>
              <a:t>Measure of agreement or consensus</a:t>
            </a:r>
          </a:p>
          <a:p>
            <a:pPr lvl="1"/>
            <a:r>
              <a:rPr lang="en-US" dirty="0" smtClean="0"/>
              <a:t>Behavioral observations, informant data, health records, clinician ratings/diagnoses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56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Scales of Measurement</a:t>
            </a:r>
          </a:p>
          <a:p>
            <a:r>
              <a:rPr lang="en-US" dirty="0" smtClean="0"/>
              <a:t>Reliability</a:t>
            </a:r>
          </a:p>
          <a:p>
            <a:r>
              <a:rPr lang="en-US" dirty="0" smtClean="0"/>
              <a:t>Validity (next time)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Measurement: Process of quantifying human characteristics (sometimes called psychometrics)</a:t>
            </a:r>
          </a:p>
          <a:p>
            <a:r>
              <a:rPr lang="en-US" dirty="0" smtClean="0"/>
              <a:t>Long-standing strength of psychology (IQ, personality), recent emphasis in health (e.g., PCORI)</a:t>
            </a:r>
          </a:p>
          <a:p>
            <a:r>
              <a:rPr lang="en-US" dirty="0" smtClean="0"/>
              <a:t>Necessary for evaluating measures and research</a:t>
            </a:r>
          </a:p>
          <a:p>
            <a:r>
              <a:rPr lang="en-US" dirty="0" smtClean="0"/>
              <a:t>Variables can be understood at two levels</a:t>
            </a:r>
          </a:p>
          <a:p>
            <a:pPr lvl="1"/>
            <a:r>
              <a:rPr lang="en-US" dirty="0" smtClean="0"/>
              <a:t>Construct: theoretical concept, not directly observable (e.g., psychopathy, marital satisfaction, intelligence)</a:t>
            </a:r>
          </a:p>
          <a:p>
            <a:pPr lvl="1"/>
            <a:r>
              <a:rPr lang="en-US" dirty="0" smtClean="0"/>
              <a:t>Operational Definition: Concrete method of assessing a construct</a:t>
            </a:r>
          </a:p>
          <a:p>
            <a:r>
              <a:rPr lang="en-US" dirty="0" smtClean="0"/>
              <a:t>Major methods: Tests and surveys, behavioral observation, and physiologic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24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/>
          <a:lstStyle/>
          <a:p>
            <a:r>
              <a:rPr lang="en-US" dirty="0" smtClean="0"/>
              <a:t>The Basics: Scales of Measurement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44594599"/>
              </p:ext>
            </p:extLst>
          </p:nvPr>
        </p:nvGraphicFramePr>
        <p:xfrm>
          <a:off x="-1" y="1143000"/>
          <a:ext cx="9146540" cy="50004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0801"/>
                <a:gridCol w="1676400"/>
                <a:gridCol w="1295400"/>
                <a:gridCol w="1221740"/>
                <a:gridCol w="1295400"/>
                <a:gridCol w="1066799"/>
              </a:tblGrid>
              <a:tr h="407166">
                <a:tc rowSpan="2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Scale</a:t>
                      </a:r>
                      <a:endParaRPr lang="en-US" dirty="0"/>
                    </a:p>
                  </a:txBody>
                  <a:tcPr marT="0" marB="0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Categorical/Nominal/Discrete</a:t>
                      </a:r>
                      <a:endParaRPr lang="en-US" dirty="0"/>
                    </a:p>
                  </a:txBody>
                  <a:tcPr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Continuous/Quantitative</a:t>
                      </a:r>
                      <a:endParaRPr lang="en-US" dirty="0"/>
                    </a:p>
                  </a:txBody>
                  <a:tcPr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52813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err="1" smtClean="0"/>
                        <a:t>Multicategorical</a:t>
                      </a:r>
                      <a:r>
                        <a:rPr lang="en-US" sz="1700" dirty="0" smtClean="0"/>
                        <a:t> / </a:t>
                      </a:r>
                      <a:r>
                        <a:rPr lang="en-US" sz="1700" dirty="0" err="1" smtClean="0"/>
                        <a:t>Polytomous</a:t>
                      </a:r>
                      <a:endParaRPr lang="en-US" sz="17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Binomial*/ Dichotomous</a:t>
                      </a:r>
                      <a:endParaRPr lang="en-US" sz="17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F0C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Ordinal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Interval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Ratio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CCFF"/>
                    </a:solidFill>
                  </a:tcPr>
                </a:tc>
              </a:tr>
              <a:tr h="407166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Geographic region, Race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/>
                        <a:t>Major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/>
                        <a:t>Favorite music </a:t>
                      </a:r>
                      <a:r>
                        <a:rPr lang="en-US" dirty="0" smtClean="0"/>
                        <a:t>genre</a:t>
                      </a:r>
                      <a:endParaRPr lang="en-US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Gender?, Yes/no status</a:t>
                      </a:r>
                      <a:r>
                        <a:rPr lang="en-US" baseline="0" dirty="0" smtClean="0"/>
                        <a:t> on anything</a:t>
                      </a:r>
                      <a:endParaRPr lang="en-US" dirty="0"/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F0C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Any rankings (college, popularity)</a:t>
                      </a:r>
                      <a:endParaRPr lang="en-US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Intelligence, Openness, Resilience, Shame</a:t>
                      </a:r>
                      <a:endParaRPr lang="en-US" dirty="0"/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Age, Time, # of health conditions</a:t>
                      </a:r>
                      <a:endParaRPr lang="en-US" dirty="0"/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CCFF"/>
                    </a:solidFill>
                  </a:tcPr>
                </a:tc>
              </a:tr>
              <a:tr h="407166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(1) Rank Order: Numbers have meaning</a:t>
                      </a:r>
                      <a:endParaRPr lang="en-US" sz="1800" dirty="0"/>
                    </a:p>
                  </a:txBody>
                  <a:tcPr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F0C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CCFF"/>
                    </a:solidFill>
                  </a:tcPr>
                </a:tc>
              </a:tr>
              <a:tr h="407166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(2) Equal Intervals: Differences in scores reflect comparable differences in the construct across the range of scores</a:t>
                      </a:r>
                      <a:endParaRPr lang="en-US" sz="1800" dirty="0"/>
                    </a:p>
                  </a:txBody>
                  <a:tcPr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F0C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CCFF"/>
                    </a:solidFill>
                  </a:tcPr>
                </a:tc>
              </a:tr>
              <a:tr h="407166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(3) True Zero: Score of zero indicates that absence of the construct</a:t>
                      </a:r>
                      <a:endParaRPr lang="en-US" sz="1800" dirty="0"/>
                    </a:p>
                  </a:txBody>
                  <a:tcPr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F0C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6248400"/>
            <a:ext cx="5934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Usually, rank is considered arbitrary for dichotomous variables, </a:t>
            </a:r>
            <a:br>
              <a:rPr lang="en-US" sz="1400" dirty="0" smtClean="0"/>
            </a:br>
            <a:r>
              <a:rPr lang="en-US" sz="1400" dirty="0" smtClean="0"/>
              <a:t>though sometimes these variables are treated as continuous in statistical analyses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8223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Scales of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/>
          <a:lstStyle/>
          <a:p>
            <a:r>
              <a:rPr lang="en-US" dirty="0" smtClean="0"/>
              <a:t>Implications for Analyses (Tough for beginners)</a:t>
            </a:r>
          </a:p>
          <a:p>
            <a:pPr lvl="1"/>
            <a:r>
              <a:rPr lang="en-US" dirty="0" smtClean="0"/>
              <a:t>Two continuous variables: correlation</a:t>
            </a:r>
          </a:p>
          <a:p>
            <a:pPr lvl="1"/>
            <a:r>
              <a:rPr lang="en-US" dirty="0" smtClean="0"/>
              <a:t>Dichotomous and continuous variable: t-test</a:t>
            </a:r>
          </a:p>
          <a:p>
            <a:pPr lvl="1"/>
            <a:r>
              <a:rPr lang="en-US" dirty="0" err="1" smtClean="0"/>
              <a:t>Polytomous</a:t>
            </a:r>
            <a:r>
              <a:rPr lang="en-US" dirty="0" smtClean="0"/>
              <a:t> and continuous variable: ANOVA</a:t>
            </a:r>
          </a:p>
          <a:p>
            <a:pPr lvl="1"/>
            <a:r>
              <a:rPr lang="en-US" dirty="0" smtClean="0"/>
              <a:t>Type of data always dictates the type of analysis, can be easy (above) or complex (many other statistics)</a:t>
            </a:r>
          </a:p>
          <a:p>
            <a:r>
              <a:rPr lang="en-US" dirty="0" smtClean="0"/>
              <a:t>Implications for Scale Development/Interpretation</a:t>
            </a:r>
          </a:p>
          <a:p>
            <a:pPr lvl="1"/>
            <a:r>
              <a:rPr lang="en-US" dirty="0" smtClean="0"/>
              <a:t>Continuous vs. artificially dichotomized/</a:t>
            </a:r>
            <a:r>
              <a:rPr lang="en-US" dirty="0" err="1" smtClean="0"/>
              <a:t>polytomized</a:t>
            </a:r>
            <a:r>
              <a:rPr lang="en-US" dirty="0" smtClean="0"/>
              <a:t> variables</a:t>
            </a:r>
          </a:p>
          <a:p>
            <a:pPr lvl="1"/>
            <a:r>
              <a:rPr lang="en-US" dirty="0" smtClean="0"/>
              <a:t>Choice of response options for categorical variables</a:t>
            </a:r>
          </a:p>
          <a:p>
            <a:pPr lvl="1"/>
            <a:r>
              <a:rPr lang="en-US" dirty="0" smtClean="0"/>
              <a:t>Choice of response options for continuous variables</a:t>
            </a:r>
          </a:p>
        </p:txBody>
      </p:sp>
    </p:spTree>
    <p:extLst>
      <p:ext uri="{BB962C8B-B14F-4D97-AF65-F5344CB8AC3E}">
        <p14:creationId xmlns:p14="http://schemas.microsoft.com/office/powerpoint/2010/main" val="99255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Measurement Reliability = consistency across measurements</a:t>
            </a:r>
          </a:p>
          <a:p>
            <a:pPr lvl="1"/>
            <a:r>
              <a:rPr lang="en-US" dirty="0" smtClean="0"/>
              <a:t>Opposite of measurement error</a:t>
            </a:r>
          </a:p>
          <a:p>
            <a:pPr lvl="1"/>
            <a:r>
              <a:rPr lang="en-US" dirty="0" smtClean="0"/>
              <a:t>Several types: Split half, internal consistency, parallel forms, test-retest, inter-rater</a:t>
            </a:r>
          </a:p>
          <a:p>
            <a:r>
              <a:rPr lang="en-US" dirty="0" smtClean="0"/>
              <a:t>Measurement Validity = how well a measure measures what it’s supposed to (how well a measure operationalizes a construct)</a:t>
            </a:r>
          </a:p>
          <a:p>
            <a:pPr lvl="1"/>
            <a:r>
              <a:rPr lang="en-US" dirty="0" smtClean="0"/>
              <a:t>Several forms: Face, content, construct (convergent, discriminant, incremental), criterion (concurrent, predictive)</a:t>
            </a:r>
          </a:p>
          <a:p>
            <a:r>
              <a:rPr lang="en-US" dirty="0" smtClean="0"/>
              <a:t>Other Validities: Internal, external, statistical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38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Split-half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How well scores on one half of the test correlate with scores on the other</a:t>
            </a:r>
          </a:p>
          <a:p>
            <a:pPr lvl="0"/>
            <a:r>
              <a:rPr lang="en-US" dirty="0"/>
              <a:t>First half correlated with </a:t>
            </a:r>
            <a:r>
              <a:rPr lang="en-US" dirty="0" smtClean="0"/>
              <a:t>second </a:t>
            </a:r>
            <a:r>
              <a:rPr lang="en-US" dirty="0"/>
              <a:t>half; odds with </a:t>
            </a:r>
            <a:r>
              <a:rPr lang="en-US" dirty="0" smtClean="0"/>
              <a:t>evens</a:t>
            </a:r>
            <a:r>
              <a:rPr lang="en-US" dirty="0"/>
              <a:t>, etc.</a:t>
            </a:r>
          </a:p>
          <a:p>
            <a:pPr lvl="0"/>
            <a:r>
              <a:rPr lang="en-US" dirty="0"/>
              <a:t>Problem: Many ways to </a:t>
            </a:r>
            <a:r>
              <a:rPr lang="en-US" dirty="0" smtClean="0"/>
              <a:t>split </a:t>
            </a:r>
            <a:r>
              <a:rPr lang="en-US" dirty="0"/>
              <a:t>a test in two, and </a:t>
            </a:r>
            <a:r>
              <a:rPr lang="en-US" dirty="0" smtClean="0"/>
              <a:t>different </a:t>
            </a:r>
            <a:r>
              <a:rPr lang="en-US" dirty="0"/>
              <a:t>splits yield </a:t>
            </a:r>
            <a:r>
              <a:rPr lang="en-US" dirty="0" smtClean="0"/>
              <a:t>different correlations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44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chatz.sju.edu/multivar/reliab/splithlf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6" y="919163"/>
            <a:ext cx="9016174" cy="479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87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Internal-Consistency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Cronbach’s alpha (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Average correlation of all possible split-halves (corrected for loss of scale length due to halving)</a:t>
            </a:r>
          </a:p>
          <a:p>
            <a:pPr lvl="1"/>
            <a:r>
              <a:rPr lang="en-US" dirty="0" smtClean="0"/>
              <a:t>Increases as inter-item correlations increase (items correlate well with each other), and increases as the length of the measure increases (errors cancel out)</a:t>
            </a:r>
          </a:p>
          <a:p>
            <a:pPr lvl="1"/>
            <a:r>
              <a:rPr lang="en-US" dirty="0" smtClean="0"/>
              <a:t>Common descriptors:</a:t>
            </a:r>
          </a:p>
          <a:p>
            <a:pPr marL="365760" lvl="1" indent="0">
              <a:buNone/>
            </a:pPr>
            <a:r>
              <a:rPr lang="en-US" dirty="0" smtClean="0"/>
              <a:t>	Unacceptable &lt; .50		Acceptable .70-.79</a:t>
            </a:r>
          </a:p>
          <a:p>
            <a:pPr marL="365760" lvl="1" indent="0">
              <a:buNone/>
            </a:pPr>
            <a:r>
              <a:rPr lang="en-US" dirty="0" smtClean="0"/>
              <a:t>	Poor .50-.59			Good .80-.89</a:t>
            </a:r>
          </a:p>
          <a:p>
            <a:pPr marL="365760" lvl="1" indent="0">
              <a:buNone/>
            </a:pPr>
            <a:r>
              <a:rPr lang="en-US" dirty="0" smtClean="0"/>
              <a:t>	Fair .60-.69			Excellent .90+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152400"/>
            <a:ext cx="723810" cy="9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908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1236</TotalTime>
  <Words>533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Tw Cen MT</vt:lpstr>
      <vt:lpstr>Wingdings</vt:lpstr>
      <vt:lpstr>Wingdings 2</vt:lpstr>
      <vt:lpstr>Median</vt:lpstr>
      <vt:lpstr>Measurement: Part 1</vt:lpstr>
      <vt:lpstr>Overview</vt:lpstr>
      <vt:lpstr>Background</vt:lpstr>
      <vt:lpstr>The Basics: Scales of Measurement</vt:lpstr>
      <vt:lpstr>Scales of Measurement</vt:lpstr>
      <vt:lpstr>Psychometrics</vt:lpstr>
      <vt:lpstr>Split-half Reliability</vt:lpstr>
      <vt:lpstr>PowerPoint Presentation</vt:lpstr>
      <vt:lpstr>Internal-Consistency Reliability</vt:lpstr>
      <vt:lpstr>PowerPoint Presentation</vt:lpstr>
      <vt:lpstr>PowerPoint Presentation</vt:lpstr>
      <vt:lpstr>Other Reliabilities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109</cp:revision>
  <cp:lastPrinted>2015-08-27T00:11:45Z</cp:lastPrinted>
  <dcterms:created xsi:type="dcterms:W3CDTF">2015-08-26T19:50:04Z</dcterms:created>
  <dcterms:modified xsi:type="dcterms:W3CDTF">2015-09-30T01:01:37Z</dcterms:modified>
</cp:coreProperties>
</file>