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handoutMasterIdLst>
    <p:handoutMasterId r:id="rId9"/>
  </p:handoutMasterIdLst>
  <p:sldIdLst>
    <p:sldId id="256" r:id="rId2"/>
    <p:sldId id="258" r:id="rId3"/>
    <p:sldId id="259" r:id="rId4"/>
    <p:sldId id="263" r:id="rId5"/>
    <p:sldId id="261" r:id="rId6"/>
    <p:sldId id="262" r:id="rId7"/>
    <p:sldId id="260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30C92E-4655-40B4-B508-9AE27C0ED521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1A2794-5441-4850-8CF8-25BEA6107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87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63E4FBE-3118-4E72-B41E-54A65AA55758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3E4FBE-3118-4E72-B41E-54A65AA55758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a.org/pubs/journals/amp/index.aspx" TargetMode="External"/><Relationship Id="rId2" Type="http://schemas.openxmlformats.org/officeDocument/2006/relationships/hyperlink" Target="http://www.apa.org/pubs/journals/index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pa.org/pubs/journals/bul/index.aspx" TargetMode="External"/><Relationship Id="rId4" Type="http://schemas.openxmlformats.org/officeDocument/2006/relationships/hyperlink" Target="http://www.apa.org/pubs/journals/rev/index.aspx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sf.gov/awardsearch/" TargetMode="External"/><Relationship Id="rId3" Type="http://schemas.openxmlformats.org/officeDocument/2006/relationships/hyperlink" Target="http://www.pcori.org/assets/2013/11/PCORI-Methodology-Report.pdf" TargetMode="External"/><Relationship Id="rId7" Type="http://schemas.openxmlformats.org/officeDocument/2006/relationships/hyperlink" Target="http://projectreporter.nih.gov/reporter.cfm" TargetMode="External"/><Relationship Id="rId2" Type="http://schemas.openxmlformats.org/officeDocument/2006/relationships/hyperlink" Target="http://www.pcori.org/sites/default/files/PCORI-National-Priorities-and-Research-Agenda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mmonfund.nih.gov/sites/default/files/SOBC_Meeting_Summary_2009.pdf" TargetMode="External"/><Relationship Id="rId5" Type="http://schemas.openxmlformats.org/officeDocument/2006/relationships/hyperlink" Target="http://iom.nationalacademies.org/reports" TargetMode="External"/><Relationship Id="rId4" Type="http://schemas.openxmlformats.org/officeDocument/2006/relationships/hyperlink" Target="http://iom.nationalacademies.org/~/media/Files/About%20the%20IOM/2014/IOM%20Publication%20List%20063014.pdf" TargetMode="External"/><Relationship Id="rId9" Type="http://schemas.openxmlformats.org/officeDocument/2006/relationships/hyperlink" Target="http://www.pcori.org/research-results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3048000"/>
            <a:ext cx="6477000" cy="2819400"/>
          </a:xfrm>
        </p:spPr>
        <p:txBody>
          <a:bodyPr>
            <a:normAutofit/>
          </a:bodyPr>
          <a:lstStyle/>
          <a:p>
            <a:r>
              <a:rPr lang="en-US" dirty="0" smtClean="0"/>
              <a:t>Developing and Evaluating Research Ideas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054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Generating research ideas</a:t>
            </a:r>
          </a:p>
          <a:p>
            <a:pPr lvl="1"/>
            <a:r>
              <a:rPr lang="en-US" dirty="0" smtClean="0"/>
              <a:t>Scientific method and critique</a:t>
            </a:r>
          </a:p>
          <a:p>
            <a:pPr lvl="1"/>
            <a:r>
              <a:rPr lang="en-US" dirty="0" smtClean="0"/>
              <a:t>Ideas from theory</a:t>
            </a:r>
          </a:p>
          <a:p>
            <a:pPr lvl="1"/>
            <a:r>
              <a:rPr lang="en-US" dirty="0" smtClean="0"/>
              <a:t>Ideas from other sources</a:t>
            </a:r>
          </a:p>
          <a:p>
            <a:r>
              <a:rPr lang="en-US" dirty="0" smtClean="0"/>
              <a:t>Evaluating research ideas</a:t>
            </a:r>
          </a:p>
          <a:p>
            <a:pPr lvl="1"/>
            <a:r>
              <a:rPr lang="en-US" dirty="0" smtClean="0"/>
              <a:t>Significance vs. Innovation</a:t>
            </a:r>
          </a:p>
          <a:p>
            <a:pPr lvl="1"/>
            <a:r>
              <a:rPr lang="en-US" dirty="0" smtClean="0"/>
              <a:t>PCORI examples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43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Scientific </a:t>
            </a:r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Intro </a:t>
            </a:r>
            <a:r>
              <a:rPr lang="en-US" dirty="0" smtClean="0"/>
              <a:t>Psych and </a:t>
            </a:r>
            <a:r>
              <a:rPr lang="en-US" dirty="0" smtClean="0"/>
              <a:t>every other science </a:t>
            </a:r>
            <a:br>
              <a:rPr lang="en-US" dirty="0" smtClean="0"/>
            </a:br>
            <a:r>
              <a:rPr lang="en-US" dirty="0" smtClean="0"/>
              <a:t>textbook that ever existed</a:t>
            </a:r>
          </a:p>
          <a:p>
            <a:endParaRPr lang="en-US" dirty="0"/>
          </a:p>
          <a:p>
            <a:pPr lvl="0"/>
            <a:r>
              <a:rPr lang="en-US" dirty="0" smtClean="0"/>
              <a:t>Theory: Framework </a:t>
            </a:r>
            <a:r>
              <a:rPr lang="en-US" dirty="0"/>
              <a:t>based on </a:t>
            </a:r>
            <a:br>
              <a:rPr lang="en-US" dirty="0"/>
            </a:br>
            <a:r>
              <a:rPr lang="en-US" dirty="0"/>
              <a:t>logic and prior research</a:t>
            </a:r>
          </a:p>
          <a:p>
            <a:pPr lvl="0"/>
            <a:r>
              <a:rPr lang="en-US" dirty="0" smtClean="0"/>
              <a:t>Hypotheses: Specific </a:t>
            </a:r>
            <a:r>
              <a:rPr lang="en-US" dirty="0"/>
              <a:t>predictions</a:t>
            </a:r>
          </a:p>
          <a:p>
            <a:pPr lvl="0"/>
            <a:r>
              <a:rPr lang="en-US" dirty="0"/>
              <a:t>Design + Run the Study</a:t>
            </a:r>
          </a:p>
          <a:p>
            <a:pPr lvl="0"/>
            <a:r>
              <a:rPr lang="en-US" dirty="0"/>
              <a:t>Analyze and Report Results</a:t>
            </a:r>
          </a:p>
          <a:p>
            <a:pPr lvl="0"/>
            <a:r>
              <a:rPr lang="en-US" dirty="0"/>
              <a:t>Revise and Expand Theory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819400"/>
            <a:ext cx="293370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836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“But it is time to insist that science does not progress through carefully designed steps called ‘experiments,’ each of which has a well-defined beginning and end.” - </a:t>
            </a:r>
            <a:r>
              <a:rPr lang="en-US" dirty="0" smtClean="0"/>
              <a:t>Skinner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6388" y="3869871"/>
            <a:ext cx="1645920" cy="163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740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/>
          <a:lstStyle/>
          <a:p>
            <a:r>
              <a:rPr lang="en-US" dirty="0" smtClean="0"/>
              <a:t>Theory: Need to have an excellent command of the relevant literature. </a:t>
            </a:r>
            <a:r>
              <a:rPr lang="en-US" dirty="0" smtClean="0"/>
              <a:t>Shortcuts…</a:t>
            </a:r>
            <a:endParaRPr lang="en-US" dirty="0" smtClean="0"/>
          </a:p>
          <a:p>
            <a:pPr lvl="1"/>
            <a:r>
              <a:rPr lang="en-US" dirty="0" smtClean="0"/>
              <a:t>Search for “review”</a:t>
            </a:r>
            <a:endParaRPr lang="en-US" dirty="0"/>
          </a:p>
          <a:p>
            <a:pPr lvl="1"/>
            <a:r>
              <a:rPr lang="en-US" dirty="0" smtClean="0"/>
              <a:t>Find a good-but-old article, and check who is citing it</a:t>
            </a:r>
          </a:p>
          <a:p>
            <a:pPr lvl="1"/>
            <a:r>
              <a:rPr lang="en-US" dirty="0" smtClean="0"/>
              <a:t>Check these </a:t>
            </a:r>
            <a:r>
              <a:rPr lang="en-US" dirty="0" smtClean="0"/>
              <a:t>sources:</a:t>
            </a:r>
            <a:endParaRPr lang="en-US" dirty="0" smtClean="0"/>
          </a:p>
          <a:p>
            <a:pPr lvl="2"/>
            <a:r>
              <a:rPr lang="en-US" dirty="0" smtClean="0">
                <a:hlinkClick r:id="rId2"/>
              </a:rPr>
              <a:t>APA journals and special issues</a:t>
            </a:r>
            <a:endParaRPr lang="en-US" dirty="0" smtClean="0"/>
          </a:p>
          <a:p>
            <a:pPr lvl="2"/>
            <a:r>
              <a:rPr lang="en-US" dirty="0" smtClean="0">
                <a:hlinkClick r:id="rId3"/>
              </a:rPr>
              <a:t>American Psychologist</a:t>
            </a:r>
            <a:r>
              <a:rPr lang="en-US" dirty="0" smtClean="0"/>
              <a:t> – Flagship journal of the APA</a:t>
            </a:r>
            <a:endParaRPr lang="en-US" dirty="0" smtClean="0"/>
          </a:p>
          <a:p>
            <a:pPr lvl="2"/>
            <a:r>
              <a:rPr lang="en-US" dirty="0" smtClean="0">
                <a:hlinkClick r:id="rId4"/>
              </a:rPr>
              <a:t>Psychological Review</a:t>
            </a:r>
            <a:r>
              <a:rPr lang="en-US" dirty="0" smtClean="0"/>
              <a:t> – Theoretical articles</a:t>
            </a:r>
          </a:p>
          <a:p>
            <a:pPr lvl="2"/>
            <a:r>
              <a:rPr lang="en-US" dirty="0" smtClean="0">
                <a:hlinkClick r:id="rId5"/>
              </a:rPr>
              <a:t>Psychological Bulletin</a:t>
            </a:r>
            <a:r>
              <a:rPr lang="en-US" dirty="0" smtClean="0"/>
              <a:t> – Review articles, often meta-analyses</a:t>
            </a:r>
            <a:endParaRPr lang="en-US" dirty="0"/>
          </a:p>
          <a:p>
            <a:pPr lvl="1"/>
            <a:r>
              <a:rPr lang="en-US" dirty="0" smtClean="0"/>
              <a:t>Check “future directions” section of relevant articles</a:t>
            </a:r>
          </a:p>
        </p:txBody>
      </p:sp>
    </p:spTree>
    <p:extLst>
      <p:ext uri="{BB962C8B-B14F-4D97-AF65-F5344CB8AC3E}">
        <p14:creationId xmlns:p14="http://schemas.microsoft.com/office/powerpoint/2010/main" val="3472548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Sources of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/>
          <a:lstStyle/>
          <a:p>
            <a:r>
              <a:rPr lang="en-US" dirty="0" smtClean="0"/>
              <a:t>National Priority Statements</a:t>
            </a:r>
          </a:p>
          <a:p>
            <a:pPr lvl="1"/>
            <a:r>
              <a:rPr lang="en-US" dirty="0" smtClean="0"/>
              <a:t>PCORI: </a:t>
            </a:r>
            <a:r>
              <a:rPr lang="en-US" dirty="0" smtClean="0">
                <a:hlinkClick r:id="rId2"/>
              </a:rPr>
              <a:t>Priorities</a:t>
            </a:r>
            <a:r>
              <a:rPr lang="en-US" dirty="0" smtClean="0"/>
              <a:t> + </a:t>
            </a:r>
            <a:r>
              <a:rPr lang="en-US" dirty="0" smtClean="0">
                <a:hlinkClick r:id="rId3"/>
              </a:rPr>
              <a:t>methods</a:t>
            </a:r>
            <a:endParaRPr lang="en-US" dirty="0" smtClean="0"/>
          </a:p>
          <a:p>
            <a:pPr lvl="1"/>
            <a:r>
              <a:rPr lang="en-US" dirty="0" smtClean="0"/>
              <a:t>Institute of Medicine (IoM): </a:t>
            </a:r>
            <a:r>
              <a:rPr lang="en-US" dirty="0" smtClean="0">
                <a:hlinkClick r:id="rId4"/>
              </a:rPr>
              <a:t>List of 975</a:t>
            </a:r>
            <a:r>
              <a:rPr lang="en-US" dirty="0" smtClean="0"/>
              <a:t> + </a:t>
            </a:r>
            <a:r>
              <a:rPr lang="en-US" dirty="0" smtClean="0">
                <a:hlinkClick r:id="rId5"/>
              </a:rPr>
              <a:t>downloads</a:t>
            </a:r>
            <a:endParaRPr lang="en-US" dirty="0" smtClean="0"/>
          </a:p>
          <a:p>
            <a:pPr lvl="1"/>
            <a:r>
              <a:rPr lang="en-US" dirty="0" smtClean="0">
                <a:hlinkClick r:id="rId6"/>
              </a:rPr>
              <a:t>NIH Science of Behavior Change</a:t>
            </a:r>
            <a:r>
              <a:rPr lang="en-US" dirty="0" smtClean="0"/>
              <a:t> report</a:t>
            </a:r>
          </a:p>
          <a:p>
            <a:r>
              <a:rPr lang="en-US" dirty="0" smtClean="0"/>
              <a:t>Other Researchers</a:t>
            </a:r>
          </a:p>
          <a:p>
            <a:pPr lvl="1"/>
            <a:r>
              <a:rPr lang="en-US" dirty="0" smtClean="0"/>
              <a:t>Project team (lab) meetings</a:t>
            </a:r>
          </a:p>
          <a:p>
            <a:pPr lvl="1"/>
            <a:r>
              <a:rPr lang="en-US" dirty="0" smtClean="0"/>
              <a:t>Grants websites: </a:t>
            </a:r>
            <a:r>
              <a:rPr lang="en-US" dirty="0" smtClean="0">
                <a:hlinkClick r:id="rId7"/>
              </a:rPr>
              <a:t>NIH</a:t>
            </a:r>
            <a:r>
              <a:rPr lang="en-US" dirty="0" smtClean="0"/>
              <a:t>, </a:t>
            </a:r>
            <a:r>
              <a:rPr lang="en-US" dirty="0" smtClean="0">
                <a:hlinkClick r:id="rId8"/>
              </a:rPr>
              <a:t>NSF</a:t>
            </a:r>
            <a:r>
              <a:rPr lang="en-US" dirty="0" smtClean="0"/>
              <a:t>, </a:t>
            </a:r>
            <a:r>
              <a:rPr lang="en-US" dirty="0" smtClean="0">
                <a:hlinkClick r:id="rId9"/>
              </a:rPr>
              <a:t>PCORI</a:t>
            </a:r>
            <a:endParaRPr lang="en-US" dirty="0" smtClean="0"/>
          </a:p>
          <a:p>
            <a:r>
              <a:rPr lang="en-US" dirty="0"/>
              <a:t>Existing data</a:t>
            </a:r>
          </a:p>
          <a:p>
            <a:r>
              <a:rPr lang="en-US" dirty="0" smtClean="0"/>
              <a:t>Clinical observation</a:t>
            </a:r>
          </a:p>
          <a:p>
            <a:r>
              <a:rPr lang="en-US" dirty="0" smtClean="0"/>
              <a:t>Exploration</a:t>
            </a:r>
          </a:p>
        </p:txBody>
      </p:sp>
    </p:spTree>
    <p:extLst>
      <p:ext uri="{BB962C8B-B14F-4D97-AF65-F5344CB8AC3E}">
        <p14:creationId xmlns:p14="http://schemas.microsoft.com/office/powerpoint/2010/main" val="1220269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Research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r>
              <a:rPr lang="en-US" sz="2500" dirty="0" smtClean="0"/>
              <a:t>When </a:t>
            </a:r>
            <a:r>
              <a:rPr lang="en-US" sz="2500" dirty="0" smtClean="0"/>
              <a:t>developing studies, evaluating term papers and manuscripts, evaluating publications, evaluating grants</a:t>
            </a:r>
          </a:p>
          <a:p>
            <a:pPr lvl="0"/>
            <a:r>
              <a:rPr lang="en-US" sz="2500" dirty="0" smtClean="0"/>
              <a:t>Significance </a:t>
            </a:r>
            <a:r>
              <a:rPr lang="en-US" sz="2500" dirty="0"/>
              <a:t>= importance for societal health and well-being</a:t>
            </a:r>
          </a:p>
          <a:p>
            <a:pPr lvl="1"/>
            <a:r>
              <a:rPr lang="en-US" sz="2500" dirty="0"/>
              <a:t>Number of people affected</a:t>
            </a:r>
          </a:p>
          <a:p>
            <a:pPr lvl="1"/>
            <a:r>
              <a:rPr lang="en-US" sz="2500" dirty="0"/>
              <a:t>Severity of the problem</a:t>
            </a:r>
          </a:p>
          <a:p>
            <a:pPr lvl="1"/>
            <a:r>
              <a:rPr lang="en-US" sz="2500" dirty="0"/>
              <a:t>Ability to solve the problem</a:t>
            </a:r>
          </a:p>
          <a:p>
            <a:pPr lvl="0"/>
            <a:r>
              <a:rPr lang="en-US" sz="2500" dirty="0"/>
              <a:t>Innovation = novelty</a:t>
            </a:r>
          </a:p>
          <a:p>
            <a:pPr lvl="1"/>
            <a:r>
              <a:rPr lang="en-US" sz="2500" dirty="0"/>
              <a:t>“First study”</a:t>
            </a:r>
          </a:p>
          <a:p>
            <a:pPr lvl="1"/>
            <a:r>
              <a:rPr lang="en-US" sz="2500" dirty="0"/>
              <a:t>New context, method, population</a:t>
            </a:r>
          </a:p>
          <a:p>
            <a:pPr lvl="1"/>
            <a:r>
              <a:rPr lang="en-US" sz="2500" dirty="0"/>
              <a:t>Potential for a scientific breakthrough, rapid </a:t>
            </a:r>
            <a:r>
              <a:rPr lang="en-US" sz="2500" dirty="0" smtClean="0"/>
              <a:t>uptake</a:t>
            </a:r>
          </a:p>
          <a:p>
            <a:r>
              <a:rPr lang="en-US" sz="2800" dirty="0" smtClean="0"/>
              <a:t>Practice examples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2772355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765</TotalTime>
  <Words>254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Tw Cen MT</vt:lpstr>
      <vt:lpstr>Wingdings</vt:lpstr>
      <vt:lpstr>Wingdings 2</vt:lpstr>
      <vt:lpstr>Median</vt:lpstr>
      <vt:lpstr>Developing and Evaluating Research Ideas</vt:lpstr>
      <vt:lpstr>Overview</vt:lpstr>
      <vt:lpstr>Scientific Method</vt:lpstr>
      <vt:lpstr>PowerPoint Presentation</vt:lpstr>
      <vt:lpstr>Sources of Ideas</vt:lpstr>
      <vt:lpstr>Other Sources of Ideas</vt:lpstr>
      <vt:lpstr>Evaluating Research Ideas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 3130: Experimental Psychology</dc:title>
  <dc:creator>Mike Hoerger</dc:creator>
  <cp:lastModifiedBy>Mike</cp:lastModifiedBy>
  <cp:revision>53</cp:revision>
  <cp:lastPrinted>2015-08-27T00:11:45Z</cp:lastPrinted>
  <dcterms:created xsi:type="dcterms:W3CDTF">2015-08-26T19:50:04Z</dcterms:created>
  <dcterms:modified xsi:type="dcterms:W3CDTF">2015-09-02T00:00:15Z</dcterms:modified>
</cp:coreProperties>
</file>