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tulane.edu/sse/psyc/academics/graduate/masters-program.cf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.org/about/division/" TargetMode="External"/><Relationship Id="rId2" Type="http://schemas.openxmlformats.org/officeDocument/2006/relationships/hyperlink" Target="https://projectreporter.nih.gov/reporter.cf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ealth-psych.org/JoinTypes.cf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fficialguide.lsac.org/release/ugpalsat/ugpalsat.aspx" TargetMode="External"/><Relationship Id="rId2" Type="http://schemas.openxmlformats.org/officeDocument/2006/relationships/hyperlink" Target="https://www.aamc.org/data/facts/applicantmatriculant/85992/bymcatscoresandgpa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Professional Development (PD) #2:</a:t>
            </a:r>
            <a:br>
              <a:rPr lang="en-US" dirty="0" smtClean="0"/>
            </a:br>
            <a:r>
              <a:rPr lang="en-US" dirty="0" smtClean="0"/>
              <a:t>Grad School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B: Many Good Alternatives!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different psychology specializations</a:t>
            </a:r>
          </a:p>
          <a:p>
            <a:pPr lvl="1"/>
            <a:r>
              <a:rPr lang="en-US" dirty="0" smtClean="0"/>
              <a:t>Applied/Research: Clinical, counseling, school, I/O</a:t>
            </a:r>
          </a:p>
          <a:p>
            <a:pPr lvl="1"/>
            <a:r>
              <a:rPr lang="en-US" dirty="0" smtClean="0"/>
              <a:t>Research-only: Social/experimental, personality, developmental, cognitive, brain/behavior</a:t>
            </a:r>
          </a:p>
          <a:p>
            <a:r>
              <a:rPr lang="en-US" dirty="0" smtClean="0"/>
              <a:t>Other clinical degrees: MD, physician assistant, MSW, marital/family therapy, MSW/MPH</a:t>
            </a:r>
          </a:p>
          <a:p>
            <a:r>
              <a:rPr lang="en-US" dirty="0" smtClean="0"/>
              <a:t>Other research degrees: MPH or similar, human development, </a:t>
            </a:r>
            <a:r>
              <a:rPr lang="en-US" dirty="0" smtClean="0">
                <a:hlinkClick r:id="rId2"/>
              </a:rPr>
              <a:t>Psychology 4+1</a:t>
            </a:r>
            <a:endParaRPr lang="en-US" dirty="0" smtClean="0"/>
          </a:p>
          <a:p>
            <a:r>
              <a:rPr lang="en-US" dirty="0" smtClean="0"/>
              <a:t>Business: MBA, MHA, or similar</a:t>
            </a:r>
          </a:p>
          <a:p>
            <a:r>
              <a:rPr lang="en-US" dirty="0" smtClean="0"/>
              <a:t>Masters programs can be university cash-cows, be careful</a:t>
            </a:r>
          </a:p>
          <a:p>
            <a:r>
              <a:rPr lang="en-US" dirty="0" smtClean="0"/>
              <a:t>Avoid for-profit </a:t>
            </a:r>
            <a:r>
              <a:rPr lang="en-US" dirty="0"/>
              <a:t>“</a:t>
            </a:r>
            <a:r>
              <a:rPr lang="en-US" dirty="0" err="1"/>
              <a:t>PsyD</a:t>
            </a:r>
            <a:r>
              <a:rPr lang="en-US" dirty="0"/>
              <a:t>” and “PhD” programs (e.g., Argosy, Alliant, Professional School of </a:t>
            </a:r>
            <a:r>
              <a:rPr lang="en-US" dirty="0" smtClean="0"/>
              <a:t>__). Why?</a:t>
            </a:r>
          </a:p>
          <a:p>
            <a:pPr lvl="1"/>
            <a:r>
              <a:rPr lang="en-US" dirty="0" smtClean="0"/>
              <a:t>Internship match rates? “Diploma mills” without diplomas?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41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Plan B: Many Temporary Alternatives!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Temporary Alternatives</a:t>
            </a:r>
          </a:p>
          <a:p>
            <a:pPr lvl="1"/>
            <a:r>
              <a:rPr lang="en-US" dirty="0" smtClean="0"/>
              <a:t>2-year </a:t>
            </a:r>
            <a:r>
              <a:rPr lang="en-US" dirty="0"/>
              <a:t>post-Baccalaureate research (or research and clinical) experience as a lab manager, research coordinator, counselor, etc.</a:t>
            </a:r>
          </a:p>
          <a:p>
            <a:pPr lvl="2"/>
            <a:r>
              <a:rPr lang="en-US" dirty="0" smtClean="0"/>
              <a:t>Use </a:t>
            </a:r>
            <a:r>
              <a:rPr lang="en-US" dirty="0"/>
              <a:t>connections and/or </a:t>
            </a:r>
            <a:r>
              <a:rPr lang="en-US" dirty="0">
                <a:hlinkClick r:id="rId2"/>
              </a:rPr>
              <a:t>NIH Reporter</a:t>
            </a:r>
            <a:endParaRPr lang="en-US" dirty="0"/>
          </a:p>
          <a:p>
            <a:pPr lvl="2"/>
            <a:r>
              <a:rPr lang="en-US" dirty="0" smtClean="0"/>
              <a:t>Join </a:t>
            </a:r>
            <a:r>
              <a:rPr lang="en-US" dirty="0">
                <a:hlinkClick r:id="rId3"/>
              </a:rPr>
              <a:t>APA Division</a:t>
            </a:r>
            <a:r>
              <a:rPr lang="en-US" dirty="0"/>
              <a:t> </a:t>
            </a:r>
            <a:r>
              <a:rPr lang="en-US" dirty="0" err="1"/>
              <a:t>listservs</a:t>
            </a:r>
            <a:endParaRPr lang="en-US" dirty="0"/>
          </a:p>
          <a:p>
            <a:pPr lvl="3"/>
            <a:r>
              <a:rPr lang="en-US" dirty="0" smtClean="0"/>
              <a:t>E.g</a:t>
            </a:r>
            <a:r>
              <a:rPr lang="en-US" dirty="0"/>
              <a:t>., </a:t>
            </a:r>
            <a:r>
              <a:rPr lang="en-US" dirty="0">
                <a:hlinkClick r:id="rId4"/>
              </a:rPr>
              <a:t>Division 38 (Health)</a:t>
            </a:r>
            <a:r>
              <a:rPr lang="en-US" dirty="0"/>
              <a:t>, $23</a:t>
            </a:r>
          </a:p>
          <a:p>
            <a:pPr lvl="1"/>
            <a:r>
              <a:rPr lang="en-US" dirty="0" smtClean="0"/>
              <a:t>Increase GRE scores (requires serious behavior change)</a:t>
            </a:r>
          </a:p>
          <a:p>
            <a:pPr lvl="1"/>
            <a:r>
              <a:rPr lang="en-US" dirty="0" smtClean="0"/>
              <a:t>If you can’t modify the predictor, achieve the criteria!</a:t>
            </a:r>
          </a:p>
          <a:p>
            <a:pPr lvl="2"/>
            <a:r>
              <a:rPr lang="en-US" dirty="0" smtClean="0"/>
              <a:t>Get </a:t>
            </a:r>
            <a:r>
              <a:rPr lang="en-US" dirty="0"/>
              <a:t>1-3 first-authored </a:t>
            </a:r>
            <a:r>
              <a:rPr lang="en-US" dirty="0" smtClean="0"/>
              <a:t>publications (think secondary data analysis!), Ace </a:t>
            </a:r>
            <a:r>
              <a:rPr lang="en-US" dirty="0"/>
              <a:t>a grad class or </a:t>
            </a:r>
            <a:r>
              <a:rPr lang="en-US" dirty="0" smtClean="0"/>
              <a:t>two, research conferences posters/presentations, independent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15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Opting out of Additional, Immediate Schooling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Jobs: Use strategies under “temporary alternatives”</a:t>
            </a:r>
          </a:p>
          <a:p>
            <a:r>
              <a:rPr lang="en-US" dirty="0" smtClean="0"/>
              <a:t>Upside: Employers care about whether you have a degree, only somewhat about where you got it, rarely care about GPA</a:t>
            </a:r>
          </a:p>
          <a:p>
            <a:r>
              <a:rPr lang="en-US" dirty="0" smtClean="0"/>
              <a:t>No additional loans, tests, classes</a:t>
            </a:r>
          </a:p>
          <a:p>
            <a:r>
              <a:rPr lang="en-US" dirty="0" smtClean="0"/>
              <a:t>Can </a:t>
            </a:r>
            <a:r>
              <a:rPr lang="en-US" u="sng" dirty="0" smtClean="0"/>
              <a:t>always</a:t>
            </a:r>
            <a:r>
              <a:rPr lang="en-US" dirty="0" smtClean="0"/>
              <a:t> go back to school later, even much later: Many grad schools and med programs take this seriously</a:t>
            </a:r>
          </a:p>
          <a:p>
            <a:r>
              <a:rPr lang="en-US" dirty="0" smtClean="0"/>
              <a:t>Downside: Lower starting pay and opportunities, worse gradients in both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5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Today’s PD is mainly geared toward preparing for competitive grad programs in psychology, with relevance to other types of programs and non-grad school options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Rationale</a:t>
            </a:r>
          </a:p>
          <a:p>
            <a:r>
              <a:rPr lang="en-US" dirty="0" smtClean="0"/>
              <a:t>Reality of applying to graduate schools</a:t>
            </a:r>
          </a:p>
          <a:p>
            <a:r>
              <a:rPr lang="en-US" dirty="0" smtClean="0"/>
              <a:t>Plan B options</a:t>
            </a:r>
          </a:p>
          <a:p>
            <a:r>
              <a:rPr lang="en-US" dirty="0" smtClean="0"/>
              <a:t>Opting out against immediate, additional schooling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/>
          <a:lstStyle/>
          <a:p>
            <a:pPr lvl="0"/>
            <a:r>
              <a:rPr lang="en-US" dirty="0"/>
              <a:t>Broad critique: Why isn’t higher education supplying students with the knowledge and skills they need to be successful upon graduation?</a:t>
            </a:r>
          </a:p>
          <a:p>
            <a:pPr lvl="0"/>
            <a:r>
              <a:rPr lang="en-US" dirty="0"/>
              <a:t>Narrow critique: Why teach research methods to students who will soon be unemployed?</a:t>
            </a:r>
          </a:p>
          <a:p>
            <a:pPr lvl="0"/>
            <a:r>
              <a:rPr lang="en-US" dirty="0"/>
              <a:t>Today’s lecture should stimulate thought. Follow-up with me/others for more </a:t>
            </a:r>
            <a:r>
              <a:rPr lang="en-US" dirty="0" smtClean="0"/>
              <a:t>deliberation</a:t>
            </a:r>
          </a:p>
          <a:p>
            <a:pPr lvl="0"/>
            <a:r>
              <a:rPr lang="en-US" dirty="0" smtClean="0"/>
              <a:t>Whether it’s terminal cancer or preparing for grad school, most conversations are overly rosy, which hinders decision making and enduring well-being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7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Harsh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/>
              <a:t>Most programs use (a) regression equations or (b) “multiple hurdles” to triage applications</a:t>
            </a:r>
            <a:endParaRPr lang="en-US" sz="2400" dirty="0"/>
          </a:p>
          <a:p>
            <a:pPr lvl="1"/>
            <a:r>
              <a:rPr lang="en-US" sz="2800" dirty="0"/>
              <a:t>At many programs, most applications are never reviewed</a:t>
            </a:r>
            <a:endParaRPr lang="en-US" sz="2000" dirty="0"/>
          </a:p>
          <a:p>
            <a:pPr lvl="1"/>
            <a:r>
              <a:rPr lang="en-US" sz="2800" dirty="0"/>
              <a:t>Some exceptions to this, but it’s hard to know which programs have exceptions</a:t>
            </a:r>
            <a:endParaRPr lang="en-US" sz="2000" dirty="0"/>
          </a:p>
          <a:p>
            <a:pPr lvl="0"/>
            <a:r>
              <a:rPr lang="en-US" dirty="0"/>
              <a:t>Decision making is more </a:t>
            </a:r>
            <a:r>
              <a:rPr lang="en-US" dirty="0" smtClean="0"/>
              <a:t>straightforward for </a:t>
            </a:r>
            <a:r>
              <a:rPr lang="en-US" dirty="0" smtClean="0">
                <a:hlinkClick r:id="rId2"/>
              </a:rPr>
              <a:t>medical school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law school</a:t>
            </a:r>
            <a:r>
              <a:rPr lang="en-US" dirty="0" smtClean="0"/>
              <a:t> than psych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Harsh Reality: GRE/GPA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200" dirty="0" smtClean="0"/>
              <a:t>General </a:t>
            </a:r>
            <a:r>
              <a:rPr lang="en-US" sz="3200" dirty="0"/>
              <a:t>Cognitive Ability (g) and Conscientiousness (C) are key predictors of occupational and educational success</a:t>
            </a:r>
            <a:endParaRPr lang="en-US" sz="2400" dirty="0"/>
          </a:p>
          <a:p>
            <a:pPr lvl="0"/>
            <a:r>
              <a:rPr lang="en-US" sz="3200" dirty="0"/>
              <a:t>GRE and GPA: Approximately equal weight, outweigh all other factors </a:t>
            </a:r>
            <a:r>
              <a:rPr lang="en-US" sz="3200" u="sng" dirty="0"/>
              <a:t>by far</a:t>
            </a:r>
            <a:endParaRPr lang="en-US" sz="2400" dirty="0"/>
          </a:p>
          <a:p>
            <a:pPr lvl="1"/>
            <a:r>
              <a:rPr lang="en-US" sz="2800" dirty="0"/>
              <a:t>A disservice to think otherwise</a:t>
            </a:r>
            <a:endParaRPr lang="en-US" sz="2000" dirty="0"/>
          </a:p>
          <a:p>
            <a:pPr lvl="1"/>
            <a:r>
              <a:rPr lang="en-US" sz="2800" dirty="0"/>
              <a:t>Many grad programs define a B- </a:t>
            </a:r>
            <a:r>
              <a:rPr lang="en-US" sz="2800" dirty="0" smtClean="0"/>
              <a:t>or C</a:t>
            </a:r>
            <a:r>
              <a:rPr lang="en-US" sz="2800" dirty="0"/>
              <a:t>+ as “failing,” </a:t>
            </a:r>
            <a:r>
              <a:rPr lang="en-US" sz="2800" dirty="0" smtClean="0"/>
              <a:t>often with </a:t>
            </a:r>
            <a:r>
              <a:rPr lang="en-US" sz="2800" dirty="0"/>
              <a:t>two resulting in dismissal</a:t>
            </a:r>
            <a:endParaRPr lang="en-US" sz="2000" dirty="0"/>
          </a:p>
          <a:p>
            <a:pPr lvl="1"/>
            <a:r>
              <a:rPr lang="en-US" sz="2800" dirty="0"/>
              <a:t>Extremely rare exceptions: cultural factors, eccentric professors, </a:t>
            </a:r>
            <a:r>
              <a:rPr lang="en-US" sz="2800" dirty="0" smtClean="0"/>
              <a:t>mentor’s (not family’s) connections</a:t>
            </a:r>
            <a:endParaRPr lang="en-US" sz="2000" dirty="0"/>
          </a:p>
          <a:p>
            <a:pPr lvl="1"/>
            <a:r>
              <a:rPr lang="en-US" sz="2800" dirty="0" smtClean="0"/>
              <a:t>Well-developed life narrative or “spin”: </a:t>
            </a:r>
            <a:r>
              <a:rPr lang="en-US" sz="2800" dirty="0"/>
              <a:t>Improvements, Psych GPA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472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Harsh Reality: Interests/Experience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/>
              <a:t>Key predictors of turnover and dropout</a:t>
            </a:r>
            <a:endParaRPr lang="en-US" sz="2400" dirty="0"/>
          </a:p>
          <a:p>
            <a:pPr lvl="1"/>
            <a:r>
              <a:rPr lang="en-US" sz="2800" dirty="0"/>
              <a:t>Relevant clinical and/or research background are </a:t>
            </a:r>
            <a:r>
              <a:rPr lang="en-US" sz="2800" dirty="0" smtClean="0"/>
              <a:t>helpful (or necessary), </a:t>
            </a:r>
            <a:r>
              <a:rPr lang="en-US" sz="2800" dirty="0"/>
              <a:t>but mostly </a:t>
            </a:r>
            <a:r>
              <a:rPr lang="en-US" sz="2800" u="sng" dirty="0"/>
              <a:t>after an applicant has made the GRE/GPA cut</a:t>
            </a:r>
            <a:endParaRPr lang="en-US" sz="2000" dirty="0"/>
          </a:p>
          <a:p>
            <a:pPr lvl="1"/>
            <a:r>
              <a:rPr lang="en-US" sz="2800" dirty="0"/>
              <a:t>Specific interests matter more to some mentors and programs than </a:t>
            </a:r>
            <a:r>
              <a:rPr lang="en-US" sz="2800" dirty="0" smtClean="0"/>
              <a:t>others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395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04800"/>
            <a:ext cx="8153400" cy="5791200"/>
          </a:xfrm>
        </p:spPr>
        <p:txBody>
          <a:bodyPr/>
          <a:lstStyle/>
          <a:p>
            <a:r>
              <a:rPr lang="en-US" dirty="0" smtClean="0"/>
              <a:t>Hypothetical example of program where typical incoming GPA is 3.6 and highly competitive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125715"/>
              </p:ext>
            </p:extLst>
          </p:nvPr>
        </p:nvGraphicFramePr>
        <p:xfrm>
          <a:off x="1034144" y="1676400"/>
          <a:ext cx="8109856" cy="4054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3" imgW="5486400" imgH="2743200" progId="Unknown">
                  <p:embed/>
                </p:oleObj>
              </mc:Choice>
              <mc:Fallback>
                <p:oleObj r:id="rId3" imgW="5486400" imgH="2743200" progId="Unknown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144" y="1676400"/>
                        <a:ext cx="8109856" cy="40549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810000" y="1611086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21076" y="3048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24000" y="47244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1611086"/>
            <a:ext cx="32040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Many receive offers, decline </a:t>
            </a:r>
            <a:br>
              <a:rPr lang="en-US" dirty="0" smtClean="0"/>
            </a:br>
            <a:r>
              <a:rPr lang="en-US" dirty="0" smtClean="0"/>
              <a:t>for better programs. Some don’t </a:t>
            </a:r>
            <a:br>
              <a:rPr lang="en-US" dirty="0" smtClean="0"/>
            </a:br>
            <a:r>
              <a:rPr lang="en-US" dirty="0" smtClean="0"/>
              <a:t>receive offers – no guarantee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081635"/>
            <a:ext cx="28639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Possible. What percentage </a:t>
            </a:r>
            <a:br>
              <a:rPr lang="en-US" dirty="0" smtClean="0"/>
            </a:br>
            <a:r>
              <a:rPr lang="en-US" dirty="0" smtClean="0"/>
              <a:t>of applicants receive offers? </a:t>
            </a:r>
            <a:br>
              <a:rPr lang="en-US" dirty="0" smtClean="0"/>
            </a:br>
            <a:r>
              <a:rPr lang="en-US" dirty="0" smtClean="0"/>
              <a:t>90%? 5%?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5035034"/>
            <a:ext cx="893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Triaged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48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Juniors: Boost GPA, get clinical/research experience, seek concrete products (completed projects, posters, presentations, papers), plan to spend the summer practicing/studying for the GRE, stay in NOLA over the summer!</a:t>
            </a:r>
          </a:p>
          <a:p>
            <a:r>
              <a:rPr lang="en-US" dirty="0" smtClean="0"/>
              <a:t>Seniors: Focus on GPA/GRE, perhaps look for low-commitment clinical/research involvements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6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Info: Search Amazon for process books and program description books</a:t>
            </a:r>
          </a:p>
          <a:p>
            <a:r>
              <a:rPr lang="en-US" dirty="0" smtClean="0"/>
              <a:t>Letters: Professors (n = 3) who know you well</a:t>
            </a:r>
          </a:p>
          <a:p>
            <a:pPr lvl="1"/>
            <a:r>
              <a:rPr lang="en-US" dirty="0" smtClean="0"/>
              <a:t>&gt;1-month prior to the first deadline, ask if they would be appropriate for writing letters and supply a COMPLETE set of detailed instructions, send reminders 1-2 weeks pre-deadline</a:t>
            </a:r>
          </a:p>
          <a:p>
            <a:r>
              <a:rPr lang="en-US" dirty="0" smtClean="0"/>
              <a:t>How many programs?</a:t>
            </a:r>
          </a:p>
          <a:p>
            <a:pPr lvl="1"/>
            <a:r>
              <a:rPr lang="en-US" dirty="0" smtClean="0"/>
              <a:t>Varies considerably. See Background Info</a:t>
            </a:r>
          </a:p>
          <a:p>
            <a:pPr lvl="1"/>
            <a:r>
              <a:rPr lang="en-US" dirty="0" smtClean="0"/>
              <a:t>Expensive</a:t>
            </a:r>
          </a:p>
        </p:txBody>
      </p:sp>
    </p:spTree>
    <p:extLst>
      <p:ext uri="{BB962C8B-B14F-4D97-AF65-F5344CB8AC3E}">
        <p14:creationId xmlns:p14="http://schemas.microsoft.com/office/powerpoint/2010/main" val="3627943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765</TotalTime>
  <Words>720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Wingdings</vt:lpstr>
      <vt:lpstr>Wingdings 2</vt:lpstr>
      <vt:lpstr>Median</vt:lpstr>
      <vt:lpstr>Unknown</vt:lpstr>
      <vt:lpstr>Professional Development (PD) #2: Grad School et al.</vt:lpstr>
      <vt:lpstr>Overview</vt:lpstr>
      <vt:lpstr>Rationale</vt:lpstr>
      <vt:lpstr>Harsh Reality</vt:lpstr>
      <vt:lpstr>Harsh Reality: GRE/GPA</vt:lpstr>
      <vt:lpstr>Harsh Reality: Interests/Experience</vt:lpstr>
      <vt:lpstr>PowerPoint Presentation</vt:lpstr>
      <vt:lpstr>Time Economy</vt:lpstr>
      <vt:lpstr>Logistics</vt:lpstr>
      <vt:lpstr>Plan B: Many Good Alternatives!</vt:lpstr>
      <vt:lpstr>Plan B: Many Temporary Alternatives!</vt:lpstr>
      <vt:lpstr>Opting out of Additional, Immediate Schooling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57</cp:revision>
  <cp:lastPrinted>2015-08-27T00:11:45Z</cp:lastPrinted>
  <dcterms:created xsi:type="dcterms:W3CDTF">2015-08-26T19:50:04Z</dcterms:created>
  <dcterms:modified xsi:type="dcterms:W3CDTF">2015-09-30T01:08:26Z</dcterms:modified>
</cp:coreProperties>
</file>