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handoutMasterIdLst>
    <p:handoutMasterId r:id="rId37"/>
  </p:handoutMasterIdLst>
  <p:sldIdLst>
    <p:sldId id="256" r:id="rId2"/>
    <p:sldId id="259" r:id="rId3"/>
    <p:sldId id="260" r:id="rId4"/>
    <p:sldId id="266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69" r:id="rId15"/>
    <p:sldId id="261" r:id="rId16"/>
    <p:sldId id="264" r:id="rId17"/>
    <p:sldId id="279" r:id="rId18"/>
    <p:sldId id="280" r:id="rId19"/>
    <p:sldId id="281" r:id="rId20"/>
    <p:sldId id="267" r:id="rId21"/>
    <p:sldId id="262" r:id="rId22"/>
    <p:sldId id="268" r:id="rId23"/>
    <p:sldId id="263" r:id="rId24"/>
    <p:sldId id="283" r:id="rId25"/>
    <p:sldId id="282" r:id="rId26"/>
    <p:sldId id="284" r:id="rId27"/>
    <p:sldId id="287" r:id="rId28"/>
    <p:sldId id="285" r:id="rId29"/>
    <p:sldId id="286" r:id="rId30"/>
    <p:sldId id="288" r:id="rId31"/>
    <p:sldId id="290" r:id="rId32"/>
    <p:sldId id="291" r:id="rId33"/>
    <p:sldId id="292" r:id="rId34"/>
    <p:sldId id="293" r:id="rId35"/>
    <p:sldId id="294" r:id="rId3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B720"/>
    <a:srgbClr val="385D8A"/>
    <a:srgbClr val="FFFFCC"/>
    <a:srgbClr val="CC3399"/>
    <a:srgbClr val="0066FF"/>
    <a:srgbClr val="F7E2E0"/>
    <a:srgbClr val="FFE5E5"/>
    <a:srgbClr val="FFCCCC"/>
    <a:srgbClr val="FFCC99"/>
    <a:srgbClr val="FEEB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6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30C92E-4655-40B4-B508-9AE27C0ED52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1A2794-5441-4850-8CF8-25BEA6107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87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63E4FBE-3118-4E72-B41E-54A65AA55758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63E4FBE-3118-4E72-B41E-54A65AA55758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362200"/>
            <a:ext cx="64770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Experiments: Part </a:t>
            </a:r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05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256" y="746527"/>
            <a:ext cx="7925487" cy="536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521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260717"/>
              </p:ext>
            </p:extLst>
          </p:nvPr>
        </p:nvGraphicFramePr>
        <p:xfrm>
          <a:off x="304800" y="1828800"/>
          <a:ext cx="8305800" cy="51450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8988"/>
                <a:gridCol w="1333332"/>
                <a:gridCol w="1661160"/>
                <a:gridCol w="1661160"/>
                <a:gridCol w="1661160"/>
              </a:tblGrid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Personality Type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Open-minded</a:t>
                      </a:r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Avoidant</a:t>
                      </a: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Therapy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CBT</a:t>
                      </a: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38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25.0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Dynamic</a:t>
                      </a: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37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24.5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37.5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3449" y="152400"/>
            <a:ext cx="902362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Is CBT or psychodynamic therapy better for depression</a:t>
            </a:r>
            <a:r>
              <a:rPr lang="en-US" sz="2800" dirty="0" smtClean="0"/>
              <a:t>?</a:t>
            </a:r>
            <a:br>
              <a:rPr lang="en-US" sz="2800" dirty="0" smtClean="0"/>
            </a:br>
            <a:r>
              <a:rPr lang="en-US" sz="2800" dirty="0" smtClean="0"/>
              <a:t>(Assume a 2-pt difference on the BDI is statistically significant)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62287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256" y="746527"/>
            <a:ext cx="7925487" cy="536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92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256" y="746527"/>
            <a:ext cx="7925487" cy="536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490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383190"/>
              </p:ext>
            </p:extLst>
          </p:nvPr>
        </p:nvGraphicFramePr>
        <p:xfrm>
          <a:off x="304800" y="1828800"/>
          <a:ext cx="8305800" cy="51450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8988"/>
                <a:gridCol w="1333332"/>
                <a:gridCol w="1661160"/>
                <a:gridCol w="1661160"/>
                <a:gridCol w="1661160"/>
              </a:tblGrid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Personality Type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Open-minded</a:t>
                      </a:r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Avoidant</a:t>
                      </a: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Therapy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CBT</a:t>
                      </a: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17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28.5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Dynamic</a:t>
                      </a: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15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41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28.0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27.5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29.0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3449" y="152400"/>
            <a:ext cx="902362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Is CBT or psychodynamic therapy better for depression</a:t>
            </a:r>
            <a:r>
              <a:rPr lang="en-US" sz="2800" dirty="0" smtClean="0"/>
              <a:t>?</a:t>
            </a:r>
            <a:br>
              <a:rPr lang="en-US" sz="2800" dirty="0" smtClean="0"/>
            </a:br>
            <a:r>
              <a:rPr lang="en-US" sz="2800" dirty="0" smtClean="0"/>
              <a:t>(Assume a 2-pt difference on the BDI is statistically significant)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29110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256" y="746527"/>
            <a:ext cx="7925487" cy="536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0266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256" y="746527"/>
            <a:ext cx="7925487" cy="536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1838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970936"/>
              </p:ext>
            </p:extLst>
          </p:nvPr>
        </p:nvGraphicFramePr>
        <p:xfrm>
          <a:off x="304800" y="1828800"/>
          <a:ext cx="8305800" cy="51450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8988"/>
                <a:gridCol w="1333332"/>
                <a:gridCol w="1661160"/>
                <a:gridCol w="1661160"/>
                <a:gridCol w="1661160"/>
              </a:tblGrid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Personality Type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Open-minded</a:t>
                      </a:r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Avoidant</a:t>
                      </a: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Therapy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CBT</a:t>
                      </a: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29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34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31.5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Dynamic</a:t>
                      </a: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43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24.5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17.5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38.5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3449" y="152400"/>
            <a:ext cx="902362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Is CBT or psychodynamic therapy better for depression</a:t>
            </a:r>
            <a:r>
              <a:rPr lang="en-US" sz="2800" dirty="0" smtClean="0"/>
              <a:t>?</a:t>
            </a:r>
            <a:br>
              <a:rPr lang="en-US" sz="2800" dirty="0" smtClean="0"/>
            </a:br>
            <a:r>
              <a:rPr lang="en-US" sz="2800" dirty="0" smtClean="0"/>
              <a:t>(Assume a 2-pt difference on the BDI is statistically significant)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393886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256" y="746527"/>
            <a:ext cx="7925487" cy="536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9565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256" y="746527"/>
            <a:ext cx="7925487" cy="536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248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Notation Examples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52600"/>
            <a:ext cx="855651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905000" y="2286000"/>
            <a:ext cx="685800" cy="304800"/>
          </a:xfrm>
          <a:prstGeom prst="rect">
            <a:avLst/>
          </a:prstGeom>
          <a:solidFill>
            <a:srgbClr val="ECB72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78582" y="2286000"/>
            <a:ext cx="685800" cy="304800"/>
          </a:xfrm>
          <a:prstGeom prst="rect">
            <a:avLst/>
          </a:prstGeom>
          <a:solidFill>
            <a:srgbClr val="ECB72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403760" y="3086100"/>
            <a:ext cx="1004080" cy="304800"/>
          </a:xfrm>
          <a:prstGeom prst="rect">
            <a:avLst/>
          </a:prstGeom>
          <a:solidFill>
            <a:srgbClr val="ECB72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47900" y="5266143"/>
            <a:ext cx="4114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Factors? Levels? Conditions?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722572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"/>
            <a:ext cx="8153400" cy="5943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Are loud obnoxious commercials more effective than typical commercials in affecting consumer behavior?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828800"/>
            <a:ext cx="8763000" cy="3962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4426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80963"/>
            <a:ext cx="8990578" cy="662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65898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28800"/>
            <a:ext cx="8534400" cy="37337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31779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21" y="157163"/>
            <a:ext cx="8990579" cy="662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51264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3" y="4763"/>
            <a:ext cx="8834437" cy="6725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74307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3" y="75563"/>
            <a:ext cx="8605837" cy="655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71034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69" y="4763"/>
            <a:ext cx="8890975" cy="677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99736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3" y="4763"/>
            <a:ext cx="8834437" cy="6733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18098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3" y="4763"/>
            <a:ext cx="8834437" cy="6733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19046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3" y="4763"/>
            <a:ext cx="8834437" cy="6733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3057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35512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886200" y="218209"/>
            <a:ext cx="5029200" cy="457200"/>
          </a:xfrm>
          <a:prstGeom prst="rect">
            <a:avLst/>
          </a:prstGeom>
          <a:solidFill>
            <a:srgbClr val="ECB72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" y="671944"/>
            <a:ext cx="8763000" cy="457200"/>
          </a:xfrm>
          <a:prstGeom prst="rect">
            <a:avLst/>
          </a:prstGeom>
          <a:solidFill>
            <a:srgbClr val="ECB72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2400" y="1129144"/>
            <a:ext cx="7696200" cy="457200"/>
          </a:xfrm>
          <a:prstGeom prst="rect">
            <a:avLst/>
          </a:prstGeom>
          <a:solidFill>
            <a:srgbClr val="ECB72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76843"/>
            <a:ext cx="8763000" cy="4994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2667000" y="1776843"/>
            <a:ext cx="3048000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552700" y="2809009"/>
            <a:ext cx="6286500" cy="457200"/>
          </a:xfrm>
          <a:prstGeom prst="rect">
            <a:avLst/>
          </a:prstGeom>
          <a:solidFill>
            <a:srgbClr val="ECB72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33400" y="3266381"/>
            <a:ext cx="8305800" cy="457200"/>
          </a:xfrm>
          <a:prstGeom prst="rect">
            <a:avLst/>
          </a:prstGeom>
          <a:solidFill>
            <a:srgbClr val="ECB72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3400" y="3723581"/>
            <a:ext cx="6477000" cy="457200"/>
          </a:xfrm>
          <a:prstGeom prst="rect">
            <a:avLst/>
          </a:prstGeom>
          <a:solidFill>
            <a:srgbClr val="ECB72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9171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29741"/>
            <a:ext cx="8839200" cy="6737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51007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763"/>
            <a:ext cx="8453437" cy="67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25760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763"/>
            <a:ext cx="8529637" cy="6820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92102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3" y="4763"/>
            <a:ext cx="8529637" cy="6820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60244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93367" cy="685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36793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39" y="80963"/>
            <a:ext cx="9054761" cy="670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1663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Effects and 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819400"/>
            <a:ext cx="8153400" cy="32766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Factor Matrices</a:t>
            </a:r>
          </a:p>
          <a:p>
            <a:pPr marL="0" indent="0" algn="ctr">
              <a:buNone/>
            </a:pPr>
            <a:r>
              <a:rPr lang="en-US" dirty="0" smtClean="0"/>
              <a:t>Line Graphs</a:t>
            </a:r>
          </a:p>
          <a:p>
            <a:pPr marL="0" indent="0" algn="ctr">
              <a:buNone/>
            </a:pPr>
            <a:r>
              <a:rPr lang="en-US" dirty="0" smtClean="0"/>
              <a:t>Bar Graphs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104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227992"/>
              </p:ext>
            </p:extLst>
          </p:nvPr>
        </p:nvGraphicFramePr>
        <p:xfrm>
          <a:off x="304800" y="1828800"/>
          <a:ext cx="8305800" cy="51450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8988"/>
                <a:gridCol w="1333332"/>
                <a:gridCol w="1661160"/>
                <a:gridCol w="1661160"/>
                <a:gridCol w="1661160"/>
              </a:tblGrid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Personality Type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Open-minded</a:t>
                      </a:r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Avoidant</a:t>
                      </a: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Therapy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CBT</a:t>
                      </a: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25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24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24.5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Dynamic</a:t>
                      </a: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24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26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25.0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24.5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25.0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3449" y="152400"/>
            <a:ext cx="902362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Is CBT or psychodynamic therapy better for depression</a:t>
            </a:r>
            <a:r>
              <a:rPr lang="en-US" sz="2800" dirty="0" smtClean="0"/>
              <a:t>?</a:t>
            </a:r>
            <a:br>
              <a:rPr lang="en-US" sz="2800" dirty="0" smtClean="0"/>
            </a:br>
            <a:r>
              <a:rPr lang="en-US" sz="2800" dirty="0" smtClean="0"/>
              <a:t>(Assume a 2-pt difference on the BDI is statistically significant)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75176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256" y="746527"/>
            <a:ext cx="7925487" cy="536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558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256" y="746527"/>
            <a:ext cx="7925487" cy="536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634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594915"/>
              </p:ext>
            </p:extLst>
          </p:nvPr>
        </p:nvGraphicFramePr>
        <p:xfrm>
          <a:off x="304800" y="1828800"/>
          <a:ext cx="8305800" cy="51450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8988"/>
                <a:gridCol w="1333332"/>
                <a:gridCol w="1661160"/>
                <a:gridCol w="1661160"/>
                <a:gridCol w="1661160"/>
              </a:tblGrid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Personality Type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Open-minded</a:t>
                      </a:r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Avoidant</a:t>
                      </a: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Therapy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CBT</a:t>
                      </a: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12.5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Dynamic</a:t>
                      </a: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24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26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25.0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18.0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19.5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3449" y="152400"/>
            <a:ext cx="902362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Is CBT or psychodynamic therapy better for depression</a:t>
            </a:r>
            <a:r>
              <a:rPr lang="en-US" sz="2800" dirty="0" smtClean="0"/>
              <a:t>?</a:t>
            </a:r>
            <a:br>
              <a:rPr lang="en-US" sz="2800" dirty="0" smtClean="0"/>
            </a:br>
            <a:r>
              <a:rPr lang="en-US" sz="2800" dirty="0" smtClean="0"/>
              <a:t>(Assume a 2-pt difference on the BDI is statistically significant)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71642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256" y="746527"/>
            <a:ext cx="7925487" cy="536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3829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2011</TotalTime>
  <Words>156</Words>
  <Application>Microsoft Office PowerPoint</Application>
  <PresentationFormat>On-screen Show (4:3)</PresentationFormat>
  <Paragraphs>83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Calibri</vt:lpstr>
      <vt:lpstr>Tw Cen MT</vt:lpstr>
      <vt:lpstr>Wingdings</vt:lpstr>
      <vt:lpstr>Wingdings 2</vt:lpstr>
      <vt:lpstr>Median</vt:lpstr>
      <vt:lpstr>Experiments: Part 5</vt:lpstr>
      <vt:lpstr>Notation Examples</vt:lpstr>
      <vt:lpstr>PowerPoint Presentation</vt:lpstr>
      <vt:lpstr>Main Effects and Interactions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 3130: Experimental Psychology</dc:title>
  <dc:creator>Mike Hoerger</dc:creator>
  <cp:lastModifiedBy>Mike</cp:lastModifiedBy>
  <cp:revision>176</cp:revision>
  <cp:lastPrinted>2015-08-27T00:11:45Z</cp:lastPrinted>
  <dcterms:created xsi:type="dcterms:W3CDTF">2015-08-26T19:50:04Z</dcterms:created>
  <dcterms:modified xsi:type="dcterms:W3CDTF">2015-11-04T02:21:14Z</dcterms:modified>
</cp:coreProperties>
</file>