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handoutMasterIdLst>
    <p:handoutMasterId r:id="rId30"/>
  </p:handoutMasterIdLst>
  <p:sldIdLst>
    <p:sldId id="256" r:id="rId2"/>
    <p:sldId id="258" r:id="rId3"/>
    <p:sldId id="267" r:id="rId4"/>
    <p:sldId id="269" r:id="rId5"/>
    <p:sldId id="270" r:id="rId6"/>
    <p:sldId id="271" r:id="rId7"/>
    <p:sldId id="276" r:id="rId8"/>
    <p:sldId id="275" r:id="rId9"/>
    <p:sldId id="268" r:id="rId10"/>
    <p:sldId id="272" r:id="rId11"/>
    <p:sldId id="273" r:id="rId12"/>
    <p:sldId id="278" r:id="rId13"/>
    <p:sldId id="279" r:id="rId14"/>
    <p:sldId id="274" r:id="rId15"/>
    <p:sldId id="277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8" r:id="rId24"/>
    <p:sldId id="287" r:id="rId25"/>
    <p:sldId id="289" r:id="rId26"/>
    <p:sldId id="290" r:id="rId27"/>
    <p:sldId id="291" r:id="rId28"/>
    <p:sldId id="292" r:id="rId2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3399"/>
    <a:srgbClr val="0066FF"/>
    <a:srgbClr val="F7E2E0"/>
    <a:srgbClr val="FFE5E5"/>
    <a:srgbClr val="FFCCCC"/>
    <a:srgbClr val="FFCC99"/>
    <a:srgbClr val="FEEBB4"/>
    <a:srgbClr val="FEF0CA"/>
    <a:srgbClr val="FEE0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4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F30C92E-4655-40B4-B508-9AE27C0ED521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71A2794-5441-4850-8CF8-25BEA6107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6870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63E4FBE-3118-4E72-B41E-54A65AA55758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63E4FBE-3118-4E72-B41E-54A65AA55758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3E4FBE-3118-4E72-B41E-54A65AA55758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3E4FBE-3118-4E72-B41E-54A65AA55758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63E4FBE-3118-4E72-B41E-54A65AA55758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63E4FBE-3118-4E72-B41E-54A65AA55758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c.edu/courses/2008spring/psyc/270/001/interact.html" TargetMode="External"/><Relationship Id="rId2" Type="http://schemas.openxmlformats.org/officeDocument/2006/relationships/hyperlink" Target="http://www.psychwiki.com/wiki/What_is_an_Interaction?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362200"/>
            <a:ext cx="6477000" cy="3505200"/>
          </a:xfrm>
        </p:spPr>
        <p:txBody>
          <a:bodyPr>
            <a:normAutofit/>
          </a:bodyPr>
          <a:lstStyle/>
          <a:p>
            <a:r>
              <a:rPr lang="en-US" dirty="0" smtClean="0"/>
              <a:t>Experiments: Part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05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 Matrix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894769"/>
              </p:ext>
            </p:extLst>
          </p:nvPr>
        </p:nvGraphicFramePr>
        <p:xfrm>
          <a:off x="304800" y="1828800"/>
          <a:ext cx="8305800" cy="441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86235"/>
                <a:gridCol w="1666665"/>
                <a:gridCol w="2076450"/>
                <a:gridCol w="2076450"/>
              </a:tblGrid>
              <a:tr h="707136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u="sng" dirty="0" smtClean="0"/>
                        <a:t>Anxiety</a:t>
                      </a:r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07136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Low</a:t>
                      </a:r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High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2664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b="1" u="sng" dirty="0" smtClean="0"/>
                        <a:t>Mortality</a:t>
                      </a:r>
                      <a:br>
                        <a:rPr lang="en-US" sz="2400" b="1" u="sng" dirty="0" smtClean="0"/>
                      </a:br>
                      <a:r>
                        <a:rPr lang="en-US" sz="2400" b="1" u="sng" dirty="0" smtClean="0"/>
                        <a:t>Salience</a:t>
                      </a:r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Absent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266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Present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92054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 Matrix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950867"/>
              </p:ext>
            </p:extLst>
          </p:nvPr>
        </p:nvGraphicFramePr>
        <p:xfrm>
          <a:off x="304800" y="1828800"/>
          <a:ext cx="8305800" cy="441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86235"/>
                <a:gridCol w="1666665"/>
                <a:gridCol w="2076450"/>
                <a:gridCol w="2076450"/>
              </a:tblGrid>
              <a:tr h="707136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u="sng" dirty="0" smtClean="0"/>
                        <a:t>Anxiety</a:t>
                      </a:r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07136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Low</a:t>
                      </a:r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High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2664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b="1" u="sng" dirty="0" smtClean="0"/>
                        <a:t>Mortality</a:t>
                      </a:r>
                      <a:br>
                        <a:rPr lang="en-US" sz="2400" b="1" u="sng" dirty="0" smtClean="0"/>
                      </a:br>
                      <a:r>
                        <a:rPr lang="en-US" sz="2400" b="1" u="sng" dirty="0" smtClean="0"/>
                        <a:t>Salience</a:t>
                      </a:r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Absent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5.7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4.3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266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Present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9.2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2.1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8760" y="1828800"/>
            <a:ext cx="4490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are the effects of anxiety and mortality </a:t>
            </a:r>
            <a:br>
              <a:rPr lang="en-US" dirty="0" smtClean="0"/>
            </a:br>
            <a:r>
              <a:rPr lang="en-US" dirty="0" smtClean="0"/>
              <a:t>salience on support for cigarette taxes?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0244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 Matrix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574237"/>
              </p:ext>
            </p:extLst>
          </p:nvPr>
        </p:nvGraphicFramePr>
        <p:xfrm>
          <a:off x="304800" y="1828800"/>
          <a:ext cx="8305800" cy="441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8988"/>
                <a:gridCol w="1333332"/>
                <a:gridCol w="1661160"/>
                <a:gridCol w="1661160"/>
                <a:gridCol w="1661160"/>
              </a:tblGrid>
              <a:tr h="707136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b="1" u="sng" dirty="0" smtClean="0"/>
                        <a:t>Anxiety</a:t>
                      </a:r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07136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Low</a:t>
                      </a:r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Medium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High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2664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b="1" u="sng" dirty="0" smtClean="0"/>
                        <a:t>Mortality</a:t>
                      </a:r>
                      <a:br>
                        <a:rPr lang="en-US" sz="2400" b="1" u="sng" dirty="0" smtClean="0"/>
                      </a:br>
                      <a:r>
                        <a:rPr lang="en-US" sz="2400" b="1" u="sng" dirty="0" smtClean="0"/>
                        <a:t>Salience</a:t>
                      </a:r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Absent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5.7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5.6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4.3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266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Present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9.2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3.8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2.1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8760" y="1828800"/>
            <a:ext cx="4490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are the effects of anxiety and mortality </a:t>
            </a:r>
            <a:br>
              <a:rPr lang="en-US" dirty="0" smtClean="0"/>
            </a:br>
            <a:r>
              <a:rPr lang="en-US" dirty="0" smtClean="0"/>
              <a:t>salience on support for cigarette taxes?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8641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 Matrix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6872100"/>
              </p:ext>
            </p:extLst>
          </p:nvPr>
        </p:nvGraphicFramePr>
        <p:xfrm>
          <a:off x="304800" y="1828800"/>
          <a:ext cx="8305800" cy="4495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1600"/>
                <a:gridCol w="1397000"/>
                <a:gridCol w="1384300"/>
                <a:gridCol w="1384300"/>
                <a:gridCol w="1384300"/>
                <a:gridCol w="1384300"/>
              </a:tblGrid>
              <a:tr h="707136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2400" b="1" u="sng" dirty="0" smtClean="0"/>
                        <a:t>Mood</a:t>
                      </a:r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07136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Low Anxiety</a:t>
                      </a:r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Medium Anxiety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High Anxiety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High Sadness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84504">
                <a:tc rowSpan="3">
                  <a:txBody>
                    <a:bodyPr/>
                    <a:lstStyle/>
                    <a:p>
                      <a:pPr algn="ctr"/>
                      <a:r>
                        <a:rPr lang="en-US" sz="2400" b="1" u="sng" dirty="0" smtClean="0"/>
                        <a:t>Mortality</a:t>
                      </a:r>
                      <a:br>
                        <a:rPr lang="en-US" sz="2400" b="1" u="sng" dirty="0" smtClean="0"/>
                      </a:br>
                      <a:r>
                        <a:rPr lang="en-US" sz="2400" b="1" u="sng" dirty="0" smtClean="0"/>
                        <a:t>Salience</a:t>
                      </a:r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Absent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5.7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5.6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4.3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5.8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144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Present </a:t>
                      </a:r>
                      <a:r>
                        <a:rPr lang="en-US" sz="1800" dirty="0" smtClean="0"/>
                        <a:t>(newspaper)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9.2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3.8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2.1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9.1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66800">
                <a:tc vMerge="1">
                  <a:txBody>
                    <a:bodyPr/>
                    <a:lstStyle/>
                    <a:p>
                      <a:pPr algn="ctr"/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Present</a:t>
                      </a:r>
                      <a:r>
                        <a:rPr lang="en-US" sz="3200" dirty="0" smtClean="0"/>
                        <a:t> </a:t>
                      </a:r>
                      <a:r>
                        <a:rPr lang="en-US" sz="1800" dirty="0" smtClean="0"/>
                        <a:t>(video)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9.1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3.9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2.0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8.7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8760" y="1828800"/>
            <a:ext cx="43142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are the effects of mood and mortality </a:t>
            </a:r>
            <a:br>
              <a:rPr lang="en-US" dirty="0" smtClean="0"/>
            </a:br>
            <a:r>
              <a:rPr lang="en-US" dirty="0" smtClean="0"/>
              <a:t>salience on support for cigarette taxes?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0644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226552" cy="5257800"/>
          </a:xfrm>
        </p:spPr>
        <p:txBody>
          <a:bodyPr>
            <a:normAutofit/>
          </a:bodyPr>
          <a:lstStyle/>
          <a:p>
            <a:r>
              <a:rPr lang="en-US" dirty="0"/>
              <a:t>Factor = categorical independent variable</a:t>
            </a:r>
          </a:p>
          <a:p>
            <a:r>
              <a:rPr lang="en-US" dirty="0"/>
              <a:t>Level = category within a factor</a:t>
            </a:r>
          </a:p>
          <a:p>
            <a:r>
              <a:rPr lang="en-US" dirty="0"/>
              <a:t>Condition = experimental group or </a:t>
            </a:r>
            <a:r>
              <a:rPr lang="en-US" dirty="0" smtClean="0"/>
              <a:t>cell</a:t>
            </a:r>
          </a:p>
          <a:p>
            <a:pPr lvl="0"/>
            <a:r>
              <a:rPr lang="en-US" sz="3200" dirty="0"/>
              <a:t>Summarized using numbers</a:t>
            </a:r>
            <a:endParaRPr lang="en-US" sz="2400" dirty="0"/>
          </a:p>
          <a:p>
            <a:pPr lvl="1"/>
            <a:r>
              <a:rPr lang="en-US" sz="2800" dirty="0"/>
              <a:t>2 x 3</a:t>
            </a:r>
            <a:endParaRPr lang="en-US" sz="2000" dirty="0"/>
          </a:p>
          <a:p>
            <a:pPr lvl="1"/>
            <a:r>
              <a:rPr lang="en-US" sz="2800" dirty="0"/>
              <a:t>2 x 4 x 8</a:t>
            </a:r>
            <a:endParaRPr lang="en-US" sz="2000" dirty="0"/>
          </a:p>
          <a:p>
            <a:pPr lvl="1"/>
            <a:r>
              <a:rPr lang="en-US" sz="2800" dirty="0"/>
              <a:t># of Factors = # of numbers</a:t>
            </a:r>
            <a:endParaRPr lang="en-US" sz="2000" dirty="0"/>
          </a:p>
          <a:p>
            <a:pPr lvl="1"/>
            <a:r>
              <a:rPr lang="en-US" sz="2800" dirty="0"/>
              <a:t># of Levels on a factor = numbers themselves</a:t>
            </a:r>
            <a:endParaRPr lang="en-US" sz="2000" dirty="0"/>
          </a:p>
          <a:p>
            <a:pPr lvl="1"/>
            <a:r>
              <a:rPr lang="en-US" sz="2800" dirty="0"/>
              <a:t># of </a:t>
            </a:r>
            <a:r>
              <a:rPr lang="en-US" sz="2800" dirty="0" smtClean="0"/>
              <a:t>Conditions </a:t>
            </a:r>
            <a:r>
              <a:rPr lang="en-US" sz="2800" dirty="0"/>
              <a:t>= product of the </a:t>
            </a:r>
            <a:r>
              <a:rPr lang="en-US" sz="2800" dirty="0" smtClean="0"/>
              <a:t>numbers </a:t>
            </a:r>
            <a:br>
              <a:rPr lang="en-US" sz="2800" dirty="0" smtClean="0"/>
            </a:br>
            <a:r>
              <a:rPr lang="en-US" sz="2800" dirty="0" smtClean="0"/>
              <a:t>(do the math)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492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Main effect when a factor (categorical independent variable) has an effect on the outcome (dependent variable)</a:t>
            </a:r>
          </a:p>
          <a:p>
            <a:pPr lvl="1"/>
            <a:r>
              <a:rPr lang="en-US" dirty="0" smtClean="0"/>
              <a:t>Significant mean difference across levels of the factor</a:t>
            </a:r>
          </a:p>
          <a:p>
            <a:r>
              <a:rPr lang="en-US" dirty="0" smtClean="0"/>
              <a:t>Can be as many main effects as there are factors</a:t>
            </a:r>
          </a:p>
          <a:p>
            <a:pPr lvl="1"/>
            <a:r>
              <a:rPr lang="en-US" dirty="0" smtClean="0"/>
              <a:t>One factor: 0 or 1 main effects</a:t>
            </a:r>
          </a:p>
          <a:p>
            <a:pPr lvl="1"/>
            <a:r>
              <a:rPr lang="en-US" dirty="0" smtClean="0"/>
              <a:t>Two factors: 0, 1, or 2 main effects,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0437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 Matrix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584659"/>
              </p:ext>
            </p:extLst>
          </p:nvPr>
        </p:nvGraphicFramePr>
        <p:xfrm>
          <a:off x="304800" y="1828800"/>
          <a:ext cx="83058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8988"/>
                <a:gridCol w="1333332"/>
                <a:gridCol w="1661160"/>
                <a:gridCol w="1661160"/>
                <a:gridCol w="1661160"/>
              </a:tblGrid>
              <a:tr h="707136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u="sng" dirty="0" smtClean="0"/>
                        <a:t>Anxiety</a:t>
                      </a:r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07136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Low</a:t>
                      </a:r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High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2664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b="1" u="sng" dirty="0" smtClean="0"/>
                        <a:t>Mortality</a:t>
                      </a:r>
                      <a:br>
                        <a:rPr lang="en-US" sz="2400" b="1" u="sng" dirty="0" smtClean="0"/>
                      </a:br>
                      <a:r>
                        <a:rPr lang="en-US" sz="2400" b="1" u="sng" dirty="0" smtClean="0"/>
                        <a:t>Salience</a:t>
                      </a:r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Absent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5.7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4.3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5.0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266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Present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9.2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2.1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5.7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7.5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3.2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8760" y="1828800"/>
            <a:ext cx="4490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are the effects of anxiety and mortality </a:t>
            </a:r>
            <a:br>
              <a:rPr lang="en-US" dirty="0" smtClean="0"/>
            </a:br>
            <a:r>
              <a:rPr lang="en-US" dirty="0" smtClean="0"/>
              <a:t>salience on support for cigarette taxes?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7090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 Matrix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975657"/>
              </p:ext>
            </p:extLst>
          </p:nvPr>
        </p:nvGraphicFramePr>
        <p:xfrm>
          <a:off x="304800" y="1828800"/>
          <a:ext cx="83058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8988"/>
                <a:gridCol w="1333332"/>
                <a:gridCol w="1661160"/>
                <a:gridCol w="1661160"/>
                <a:gridCol w="1661160"/>
              </a:tblGrid>
              <a:tr h="707136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u="sng" dirty="0" smtClean="0"/>
                        <a:t>Anxiety</a:t>
                      </a:r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07136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Low</a:t>
                      </a:r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High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2664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b="1" u="sng" dirty="0" smtClean="0"/>
                        <a:t>Mortality</a:t>
                      </a:r>
                      <a:br>
                        <a:rPr lang="en-US" sz="2400" b="1" u="sng" dirty="0" smtClean="0"/>
                      </a:br>
                      <a:r>
                        <a:rPr lang="en-US" sz="2400" b="1" u="sng" dirty="0" smtClean="0"/>
                        <a:t>Salience</a:t>
                      </a:r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Absent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5.7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5.7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5.7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266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Present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5.7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5.7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5.7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5.7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5.7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8760" y="1828800"/>
            <a:ext cx="4490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are the effects of anxiety and mortality </a:t>
            </a:r>
            <a:br>
              <a:rPr lang="en-US" dirty="0" smtClean="0"/>
            </a:br>
            <a:r>
              <a:rPr lang="en-US" dirty="0" smtClean="0"/>
              <a:t>salience on support for cigarette taxes?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91200" y="217714"/>
            <a:ext cx="31431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How many main effects?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6748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 Matrix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988948"/>
              </p:ext>
            </p:extLst>
          </p:nvPr>
        </p:nvGraphicFramePr>
        <p:xfrm>
          <a:off x="304800" y="1828800"/>
          <a:ext cx="83058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8988"/>
                <a:gridCol w="1333332"/>
                <a:gridCol w="1661160"/>
                <a:gridCol w="1661160"/>
                <a:gridCol w="1661160"/>
              </a:tblGrid>
              <a:tr h="707136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u="sng" dirty="0" smtClean="0"/>
                        <a:t>Anxiety</a:t>
                      </a:r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07136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Low</a:t>
                      </a:r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High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2664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b="1" u="sng" dirty="0" smtClean="0"/>
                        <a:t>Mortality</a:t>
                      </a:r>
                      <a:br>
                        <a:rPr lang="en-US" sz="2400" b="1" u="sng" dirty="0" smtClean="0"/>
                      </a:br>
                      <a:r>
                        <a:rPr lang="en-US" sz="2400" b="1" u="sng" dirty="0" smtClean="0"/>
                        <a:t>Salience</a:t>
                      </a:r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Absent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5.7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5.9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5.8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266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Present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5.7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5.9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5.8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5.7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5.9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8760" y="1828800"/>
            <a:ext cx="4490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are the effects of anxiety and mortality </a:t>
            </a:r>
            <a:br>
              <a:rPr lang="en-US" dirty="0" smtClean="0"/>
            </a:br>
            <a:r>
              <a:rPr lang="en-US" dirty="0" smtClean="0"/>
              <a:t>salience on support for cigarette taxes?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791200" y="217714"/>
            <a:ext cx="31431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How many main effects?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0846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 Matrix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676167"/>
              </p:ext>
            </p:extLst>
          </p:nvPr>
        </p:nvGraphicFramePr>
        <p:xfrm>
          <a:off x="304800" y="1828800"/>
          <a:ext cx="83058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8988"/>
                <a:gridCol w="1333332"/>
                <a:gridCol w="1661160"/>
                <a:gridCol w="1661160"/>
                <a:gridCol w="1661160"/>
              </a:tblGrid>
              <a:tr h="707136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u="sng" dirty="0" smtClean="0"/>
                        <a:t>Anxiety</a:t>
                      </a:r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07136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Low</a:t>
                      </a:r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High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2664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b="1" u="sng" dirty="0" smtClean="0"/>
                        <a:t>Mortality</a:t>
                      </a:r>
                      <a:br>
                        <a:rPr lang="en-US" sz="2400" b="1" u="sng" dirty="0" smtClean="0"/>
                      </a:br>
                      <a:r>
                        <a:rPr lang="en-US" sz="2400" b="1" u="sng" dirty="0" smtClean="0"/>
                        <a:t>Salience</a:t>
                      </a:r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Absent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7.7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5.9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6.8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266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Present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7.7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5.9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6.8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7.7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5.9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8760" y="1828800"/>
            <a:ext cx="4490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are the effects of anxiety and mortality </a:t>
            </a:r>
            <a:br>
              <a:rPr lang="en-US" dirty="0" smtClean="0"/>
            </a:br>
            <a:r>
              <a:rPr lang="en-US" dirty="0" smtClean="0"/>
              <a:t>salience on support for cigarette taxes?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791200" y="217714"/>
            <a:ext cx="31431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How many main effects?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292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78952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Review of concepts</a:t>
            </a:r>
          </a:p>
          <a:p>
            <a:r>
              <a:rPr lang="en-US" dirty="0" smtClean="0"/>
              <a:t>Factorial matrix</a:t>
            </a:r>
          </a:p>
          <a:p>
            <a:r>
              <a:rPr lang="en-US" dirty="0" smtClean="0"/>
              <a:t>Main effects</a:t>
            </a:r>
          </a:p>
          <a:p>
            <a:r>
              <a:rPr lang="en-US" dirty="0" smtClean="0"/>
              <a:t>Interactions (possibly hardest concept of the course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Reminders</a:t>
            </a:r>
            <a:endParaRPr lang="en-US" dirty="0" smtClean="0"/>
          </a:p>
          <a:p>
            <a:pPr lvl="1"/>
            <a:r>
              <a:rPr lang="en-US" dirty="0" smtClean="0"/>
              <a:t>Bring your CV or resume </a:t>
            </a:r>
            <a:r>
              <a:rPr lang="en-US" smtClean="0"/>
              <a:t>next time</a:t>
            </a:r>
            <a:endParaRPr lang="en-US" dirty="0" smtClean="0"/>
          </a:p>
          <a:p>
            <a:pPr lvl="1"/>
            <a:r>
              <a:rPr lang="en-US" dirty="0" smtClean="0"/>
              <a:t>Make sure get an APA style manual ASAP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64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 Matrix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137228"/>
              </p:ext>
            </p:extLst>
          </p:nvPr>
        </p:nvGraphicFramePr>
        <p:xfrm>
          <a:off x="304800" y="1828800"/>
          <a:ext cx="83058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8988"/>
                <a:gridCol w="1333332"/>
                <a:gridCol w="1661160"/>
                <a:gridCol w="1661160"/>
                <a:gridCol w="1661160"/>
              </a:tblGrid>
              <a:tr h="707136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u="sng" dirty="0" smtClean="0"/>
                        <a:t>Anxiety</a:t>
                      </a:r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07136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Low</a:t>
                      </a:r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High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2664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b="1" u="sng" dirty="0" smtClean="0"/>
                        <a:t>Mortality</a:t>
                      </a:r>
                      <a:br>
                        <a:rPr lang="en-US" sz="2400" b="1" u="sng" dirty="0" smtClean="0"/>
                      </a:br>
                      <a:r>
                        <a:rPr lang="en-US" sz="2400" b="1" u="sng" dirty="0" smtClean="0"/>
                        <a:t>Salience</a:t>
                      </a:r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Absent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7.7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7.7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7.7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266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Present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5.9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5.9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5.9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6.8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6.8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8760" y="1828800"/>
            <a:ext cx="4490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are the effects of anxiety and mortality </a:t>
            </a:r>
            <a:br>
              <a:rPr lang="en-US" dirty="0" smtClean="0"/>
            </a:br>
            <a:r>
              <a:rPr lang="en-US" dirty="0" smtClean="0"/>
              <a:t>salience on support for cigarette taxes?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791200" y="217714"/>
            <a:ext cx="31431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How many main effects?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3052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 Matrix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696004"/>
              </p:ext>
            </p:extLst>
          </p:nvPr>
        </p:nvGraphicFramePr>
        <p:xfrm>
          <a:off x="304800" y="1828800"/>
          <a:ext cx="83058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8988"/>
                <a:gridCol w="1333332"/>
                <a:gridCol w="1661160"/>
                <a:gridCol w="1661160"/>
                <a:gridCol w="1661160"/>
              </a:tblGrid>
              <a:tr h="707136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u="sng" dirty="0" smtClean="0"/>
                        <a:t>Anxiety</a:t>
                      </a:r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07136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Low</a:t>
                      </a:r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High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2664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b="1" u="sng" dirty="0" smtClean="0"/>
                        <a:t>Mortality</a:t>
                      </a:r>
                      <a:br>
                        <a:rPr lang="en-US" sz="2400" b="1" u="sng" dirty="0" smtClean="0"/>
                      </a:br>
                      <a:r>
                        <a:rPr lang="en-US" sz="2400" b="1" u="sng" dirty="0" smtClean="0"/>
                        <a:t>Salience</a:t>
                      </a:r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Absent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5.0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3.0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4.0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266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Present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8.0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4.0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6.0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6.5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3.5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8760" y="1828800"/>
            <a:ext cx="4490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are the effects of anxiety and mortality </a:t>
            </a:r>
            <a:br>
              <a:rPr lang="en-US" dirty="0" smtClean="0"/>
            </a:br>
            <a:r>
              <a:rPr lang="en-US" dirty="0" smtClean="0"/>
              <a:t>salience on support for cigarette taxes?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791200" y="217714"/>
            <a:ext cx="31431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How many main effects?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0698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Also called “moderators” or “effect modifiers”</a:t>
            </a:r>
          </a:p>
          <a:p>
            <a:r>
              <a:rPr lang="en-US" dirty="0" smtClean="0"/>
              <a:t>Means that the effect of one variable depends on someone’s status on another variable</a:t>
            </a:r>
          </a:p>
          <a:p>
            <a:r>
              <a:rPr lang="en-US" dirty="0" smtClean="0"/>
              <a:t>Means that the effect of one factor on the outcome </a:t>
            </a:r>
            <a:r>
              <a:rPr lang="en-US" dirty="0" smtClean="0">
                <a:solidFill>
                  <a:srgbClr val="C00000"/>
                </a:solidFill>
              </a:rPr>
              <a:t>differs</a:t>
            </a:r>
            <a:r>
              <a:rPr lang="en-US" dirty="0" smtClean="0"/>
              <a:t> depending on where someone falls on another factor</a:t>
            </a:r>
          </a:p>
          <a:p>
            <a:pPr lvl="1"/>
            <a:r>
              <a:rPr lang="en-US" dirty="0" smtClean="0"/>
              <a:t>One factor could increase the effect of another factor</a:t>
            </a:r>
          </a:p>
          <a:p>
            <a:pPr lvl="1"/>
            <a:r>
              <a:rPr lang="en-US" dirty="0" smtClean="0"/>
              <a:t>One factor could decrease the effect of another factor</a:t>
            </a:r>
          </a:p>
          <a:p>
            <a:pPr lvl="1"/>
            <a:r>
              <a:rPr lang="en-US" dirty="0" smtClean="0"/>
              <a:t>One factor could change the direction of the effect of another factor</a:t>
            </a:r>
          </a:p>
        </p:txBody>
      </p:sp>
    </p:spTree>
    <p:extLst>
      <p:ext uri="{BB962C8B-B14F-4D97-AF65-F5344CB8AC3E}">
        <p14:creationId xmlns:p14="http://schemas.microsoft.com/office/powerpoint/2010/main" val="40743728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 Matrix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800" y="1828800"/>
          <a:ext cx="83058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8988"/>
                <a:gridCol w="1333332"/>
                <a:gridCol w="1661160"/>
                <a:gridCol w="1661160"/>
                <a:gridCol w="1661160"/>
              </a:tblGrid>
              <a:tr h="707136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u="sng" dirty="0" smtClean="0"/>
                        <a:t>Anxiety</a:t>
                      </a:r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07136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Low</a:t>
                      </a:r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High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2664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b="1" u="sng" dirty="0" smtClean="0"/>
                        <a:t>Mortality</a:t>
                      </a:r>
                      <a:br>
                        <a:rPr lang="en-US" sz="2400" b="1" u="sng" dirty="0" smtClean="0"/>
                      </a:br>
                      <a:r>
                        <a:rPr lang="en-US" sz="2400" b="1" u="sng" dirty="0" smtClean="0"/>
                        <a:t>Salience</a:t>
                      </a:r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Absent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5.0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7.0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6.0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266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Present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8.0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6.0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7.0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6.5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6.5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8760" y="1828800"/>
            <a:ext cx="4490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are the effects of anxiety and mortality </a:t>
            </a:r>
            <a:br>
              <a:rPr lang="en-US" dirty="0" smtClean="0"/>
            </a:br>
            <a:r>
              <a:rPr lang="en-US" dirty="0" smtClean="0"/>
              <a:t>salience on support for cigarette taxes?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486400" y="217714"/>
            <a:ext cx="31431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How many main effects?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0389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 Matrix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075834"/>
              </p:ext>
            </p:extLst>
          </p:nvPr>
        </p:nvGraphicFramePr>
        <p:xfrm>
          <a:off x="304800" y="1828800"/>
          <a:ext cx="83058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8988"/>
                <a:gridCol w="1333332"/>
                <a:gridCol w="1661160"/>
                <a:gridCol w="1661160"/>
                <a:gridCol w="1661160"/>
              </a:tblGrid>
              <a:tr h="707136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u="sng" dirty="0" smtClean="0"/>
                        <a:t>Anxiety</a:t>
                      </a:r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07136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Low</a:t>
                      </a:r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High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2664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b="1" u="sng" dirty="0" smtClean="0"/>
                        <a:t>Mortality</a:t>
                      </a:r>
                      <a:br>
                        <a:rPr lang="en-US" sz="2400" b="1" u="sng" dirty="0" smtClean="0"/>
                      </a:br>
                      <a:r>
                        <a:rPr lang="en-US" sz="2400" b="1" u="sng" dirty="0" smtClean="0"/>
                        <a:t>Salience</a:t>
                      </a:r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Absent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5.0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7.0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6.0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266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Present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8.0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6.0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7.0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6.5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6.5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8760" y="1828800"/>
            <a:ext cx="4490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are the effects of anxiety and mortality </a:t>
            </a:r>
            <a:br>
              <a:rPr lang="en-US" dirty="0" smtClean="0"/>
            </a:br>
            <a:r>
              <a:rPr lang="en-US" dirty="0" smtClean="0"/>
              <a:t>salience on support for cigarette taxes?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486400" y="217714"/>
            <a:ext cx="35883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Does anxiety increase </a:t>
            </a:r>
            <a:br>
              <a:rPr lang="en-US" sz="2400" dirty="0" smtClean="0">
                <a:solidFill>
                  <a:srgbClr val="C00000"/>
                </a:solidFill>
              </a:rPr>
            </a:br>
            <a:r>
              <a:rPr lang="en-US" sz="2400" dirty="0" smtClean="0">
                <a:solidFill>
                  <a:srgbClr val="C00000"/>
                </a:solidFill>
              </a:rPr>
              <a:t>support for cigarette taxes?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2150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 Matrix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215265"/>
              </p:ext>
            </p:extLst>
          </p:nvPr>
        </p:nvGraphicFramePr>
        <p:xfrm>
          <a:off x="304800" y="1828800"/>
          <a:ext cx="83058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8988"/>
                <a:gridCol w="1333332"/>
                <a:gridCol w="1661160"/>
                <a:gridCol w="1661160"/>
                <a:gridCol w="1661160"/>
              </a:tblGrid>
              <a:tr h="707136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u="sng" dirty="0" smtClean="0"/>
                        <a:t>Anxiety</a:t>
                      </a:r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07136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Low</a:t>
                      </a:r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High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2664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b="1" u="sng" dirty="0" smtClean="0"/>
                        <a:t>Mortality</a:t>
                      </a:r>
                      <a:br>
                        <a:rPr lang="en-US" sz="2400" b="1" u="sng" dirty="0" smtClean="0"/>
                      </a:br>
                      <a:r>
                        <a:rPr lang="en-US" sz="2400" b="1" u="sng" dirty="0" smtClean="0"/>
                        <a:t>Salience</a:t>
                      </a:r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Absent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5.0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7.0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6.0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266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Present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8.0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6.0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7.0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6.5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6.5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8760" y="1828800"/>
            <a:ext cx="4490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are the effects of anxiety and mortality </a:t>
            </a:r>
            <a:br>
              <a:rPr lang="en-US" dirty="0" smtClean="0"/>
            </a:br>
            <a:r>
              <a:rPr lang="en-US" dirty="0" smtClean="0"/>
              <a:t>salience on support for cigarette taxes?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711119" y="152400"/>
            <a:ext cx="4480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In absence of mortality salience, </a:t>
            </a:r>
            <a:br>
              <a:rPr lang="en-US" sz="2400" dirty="0" smtClean="0">
                <a:solidFill>
                  <a:srgbClr val="C00000"/>
                </a:solidFill>
              </a:rPr>
            </a:br>
            <a:r>
              <a:rPr lang="en-US" sz="2400" dirty="0" smtClean="0">
                <a:solidFill>
                  <a:srgbClr val="C00000"/>
                </a:solidFill>
              </a:rPr>
              <a:t>anxiety increases support for taxes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5533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 Matrix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594801"/>
              </p:ext>
            </p:extLst>
          </p:nvPr>
        </p:nvGraphicFramePr>
        <p:xfrm>
          <a:off x="304800" y="1828800"/>
          <a:ext cx="83058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8988"/>
                <a:gridCol w="1333332"/>
                <a:gridCol w="1661160"/>
                <a:gridCol w="1661160"/>
                <a:gridCol w="1661160"/>
              </a:tblGrid>
              <a:tr h="707136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u="sng" dirty="0" smtClean="0"/>
                        <a:t>Anxiety</a:t>
                      </a:r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07136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Low</a:t>
                      </a:r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High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2664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b="1" u="sng" dirty="0" smtClean="0"/>
                        <a:t>Mortality</a:t>
                      </a:r>
                      <a:br>
                        <a:rPr lang="en-US" sz="2400" b="1" u="sng" dirty="0" smtClean="0"/>
                      </a:br>
                      <a:r>
                        <a:rPr lang="en-US" sz="2400" b="1" u="sng" dirty="0" smtClean="0"/>
                        <a:t>Salience</a:t>
                      </a:r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Absent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5.0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7.0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6.0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266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Present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8.0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6.0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7.0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6.5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6.5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8760" y="1828800"/>
            <a:ext cx="4490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are the effects of anxiety and mortality </a:t>
            </a:r>
            <a:br>
              <a:rPr lang="en-US" dirty="0" smtClean="0"/>
            </a:br>
            <a:r>
              <a:rPr lang="en-US" dirty="0" smtClean="0"/>
              <a:t>salience on support for cigarette taxes?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479471" y="152400"/>
            <a:ext cx="47402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In the presence of mortality salience, </a:t>
            </a:r>
            <a:br>
              <a:rPr lang="en-US" sz="2400" dirty="0" smtClean="0">
                <a:solidFill>
                  <a:srgbClr val="C00000"/>
                </a:solidFill>
              </a:rPr>
            </a:br>
            <a:r>
              <a:rPr lang="en-US" sz="2400" dirty="0" smtClean="0">
                <a:solidFill>
                  <a:srgbClr val="C00000"/>
                </a:solidFill>
              </a:rPr>
              <a:t>anxiety decreases support for taxes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6487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 Clip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https://www.youtube.com/watch?v=OE46w0RqmQA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3500" t="22413" r="53000" b="30690"/>
          <a:stretch/>
        </p:blipFill>
        <p:spPr>
          <a:xfrm>
            <a:off x="2286000" y="2217056"/>
            <a:ext cx="5105400" cy="3886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7740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600" dirty="0">
                <a:hlinkClick r:id="rId2"/>
              </a:rPr>
              <a:t>http://</a:t>
            </a:r>
            <a:r>
              <a:rPr lang="en-US" sz="2600" dirty="0" smtClean="0">
                <a:hlinkClick r:id="rId2"/>
              </a:rPr>
              <a:t>www.psychwiki.com/wiki/What_is_an_Interaction%3F</a:t>
            </a:r>
            <a:endParaRPr lang="en-US" sz="26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www.unc.edu/courses/2008spring/psyc/270/001/interact.html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More graphs next time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887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Factor vs. Level</a:t>
            </a:r>
          </a:p>
          <a:p>
            <a:pPr lvl="1"/>
            <a:r>
              <a:rPr lang="en-US" dirty="0" smtClean="0"/>
              <a:t>Single-factor designs (previous)</a:t>
            </a:r>
            <a:endParaRPr lang="en-US" dirty="0"/>
          </a:p>
          <a:p>
            <a:pPr lvl="2"/>
            <a:r>
              <a:rPr lang="en-US" dirty="0"/>
              <a:t>Single-factor, two-level </a:t>
            </a:r>
            <a:r>
              <a:rPr lang="en-US" dirty="0" smtClean="0"/>
              <a:t>design</a:t>
            </a:r>
            <a:endParaRPr lang="en-US" dirty="0"/>
          </a:p>
          <a:p>
            <a:pPr lvl="2"/>
            <a:r>
              <a:rPr lang="en-US" dirty="0"/>
              <a:t>Single-factor, multi-level </a:t>
            </a:r>
            <a:r>
              <a:rPr lang="en-US" dirty="0" smtClean="0"/>
              <a:t>design</a:t>
            </a:r>
            <a:endParaRPr lang="en-US" dirty="0"/>
          </a:p>
          <a:p>
            <a:pPr lvl="1"/>
            <a:r>
              <a:rPr lang="en-US" dirty="0" smtClean="0"/>
              <a:t>Factorial designs (today)</a:t>
            </a:r>
          </a:p>
          <a:p>
            <a:pPr lvl="2"/>
            <a:r>
              <a:rPr lang="en-US" dirty="0" smtClean="0"/>
              <a:t>Two-factor design</a:t>
            </a:r>
          </a:p>
          <a:p>
            <a:pPr lvl="2"/>
            <a:r>
              <a:rPr lang="en-US" dirty="0" smtClean="0"/>
              <a:t>Multi-factor design</a:t>
            </a:r>
          </a:p>
          <a:p>
            <a:r>
              <a:rPr lang="en-US" dirty="0" smtClean="0"/>
              <a:t>Factor = categorical independent variable</a:t>
            </a:r>
          </a:p>
          <a:p>
            <a:r>
              <a:rPr lang="en-US" dirty="0" smtClean="0"/>
              <a:t>Level = category within a factor</a:t>
            </a:r>
          </a:p>
          <a:p>
            <a:r>
              <a:rPr lang="en-US" dirty="0" smtClean="0"/>
              <a:t>Condition = experimental group or cell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231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 Matrix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432100"/>
              </p:ext>
            </p:extLst>
          </p:nvPr>
        </p:nvGraphicFramePr>
        <p:xfrm>
          <a:off x="2514600" y="1828800"/>
          <a:ext cx="4152900" cy="29169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76450"/>
                <a:gridCol w="2076450"/>
              </a:tblGrid>
              <a:tr h="707136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u="sng" dirty="0" smtClean="0"/>
                        <a:t>Factor 1</a:t>
                      </a:r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0713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Level</a:t>
                      </a:r>
                      <a:r>
                        <a:rPr lang="en-US" sz="2400" baseline="0" dirty="0" smtClean="0"/>
                        <a:t> 1</a:t>
                      </a:r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Level</a:t>
                      </a:r>
                      <a:r>
                        <a:rPr lang="en-US" sz="2400" baseline="0" dirty="0" smtClean="0"/>
                        <a:t> 2</a:t>
                      </a: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2664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9100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 Matrix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231271"/>
              </p:ext>
            </p:extLst>
          </p:nvPr>
        </p:nvGraphicFramePr>
        <p:xfrm>
          <a:off x="2514600" y="1828800"/>
          <a:ext cx="4152900" cy="29169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76450"/>
                <a:gridCol w="2076450"/>
              </a:tblGrid>
              <a:tr h="707136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u="sng" dirty="0" smtClean="0"/>
                        <a:t>Anxiety</a:t>
                      </a:r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0713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Low</a:t>
                      </a:r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High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2664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5781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 Matrix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452163"/>
              </p:ext>
            </p:extLst>
          </p:nvPr>
        </p:nvGraphicFramePr>
        <p:xfrm>
          <a:off x="2514600" y="1828800"/>
          <a:ext cx="4152900" cy="29169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76450"/>
                <a:gridCol w="2076450"/>
              </a:tblGrid>
              <a:tr h="707136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u="sng" dirty="0" smtClean="0"/>
                        <a:t>Anxiety</a:t>
                      </a:r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0713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Low</a:t>
                      </a:r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High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266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4.3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8.2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12648" y="5638800"/>
            <a:ext cx="782329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What is the effect of anxiety (independent variable) </a:t>
            </a:r>
            <a:br>
              <a:rPr lang="en-US" sz="2800" dirty="0" smtClean="0"/>
            </a:br>
            <a:r>
              <a:rPr lang="en-US" sz="2800" dirty="0" smtClean="0"/>
              <a:t>upon math test performance (dependent variable)?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68697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 Matrix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28035"/>
              </p:ext>
            </p:extLst>
          </p:nvPr>
        </p:nvGraphicFramePr>
        <p:xfrm>
          <a:off x="304800" y="1828800"/>
          <a:ext cx="8305800" cy="45354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86235"/>
                <a:gridCol w="1666665"/>
                <a:gridCol w="2076450"/>
                <a:gridCol w="2076450"/>
              </a:tblGrid>
              <a:tr h="707136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u="sng" dirty="0" smtClean="0"/>
                        <a:t>Factor 1</a:t>
                      </a:r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07136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Level</a:t>
                      </a:r>
                      <a:r>
                        <a:rPr lang="en-US" sz="2400" baseline="0" dirty="0" smtClean="0"/>
                        <a:t> 1 of Factor 1</a:t>
                      </a:r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Level</a:t>
                      </a:r>
                      <a:r>
                        <a:rPr lang="en-US" sz="2400" baseline="0" dirty="0" smtClean="0"/>
                        <a:t> 2 of Factor 1</a:t>
                      </a: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2664">
                <a:tc rowSpan="2">
                  <a:txBody>
                    <a:bodyPr/>
                    <a:lstStyle/>
                    <a:p>
                      <a:pPr algn="ctr"/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266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5501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 Matrix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301619"/>
              </p:ext>
            </p:extLst>
          </p:nvPr>
        </p:nvGraphicFramePr>
        <p:xfrm>
          <a:off x="304800" y="1828800"/>
          <a:ext cx="8305800" cy="45354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86235"/>
                <a:gridCol w="1666665"/>
                <a:gridCol w="2076450"/>
                <a:gridCol w="2076450"/>
              </a:tblGrid>
              <a:tr h="707136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u="sng" dirty="0" smtClean="0"/>
                        <a:t>Factor 1</a:t>
                      </a:r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07136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Level</a:t>
                      </a:r>
                      <a:r>
                        <a:rPr lang="en-US" sz="2400" baseline="0" dirty="0" smtClean="0"/>
                        <a:t> 1 of Factor 1</a:t>
                      </a:r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Level</a:t>
                      </a:r>
                      <a:r>
                        <a:rPr lang="en-US" sz="2400" baseline="0" dirty="0" smtClean="0"/>
                        <a:t> 2 of Factor 1</a:t>
                      </a: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2664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b="1" u="sng" dirty="0" smtClean="0"/>
                        <a:t>Factor 2</a:t>
                      </a:r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Level</a:t>
                      </a:r>
                      <a:r>
                        <a:rPr lang="en-US" sz="2400" baseline="0" dirty="0" smtClean="0"/>
                        <a:t> 1 of Factor 2</a:t>
                      </a: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266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Level</a:t>
                      </a:r>
                      <a:r>
                        <a:rPr lang="en-US" sz="2400" baseline="0" dirty="0" smtClean="0"/>
                        <a:t> 2 of Factor 2</a:t>
                      </a: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0597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 Matrix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2032112"/>
              </p:ext>
            </p:extLst>
          </p:nvPr>
        </p:nvGraphicFramePr>
        <p:xfrm>
          <a:off x="304800" y="1828800"/>
          <a:ext cx="8305800" cy="45354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86235"/>
                <a:gridCol w="1666665"/>
                <a:gridCol w="2076450"/>
                <a:gridCol w="2076450"/>
              </a:tblGrid>
              <a:tr h="707136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u="sng" dirty="0" smtClean="0"/>
                        <a:t>Factor 1</a:t>
                      </a:r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07136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Level</a:t>
                      </a:r>
                      <a:r>
                        <a:rPr lang="en-US" sz="2400" baseline="0" dirty="0" smtClean="0"/>
                        <a:t> 1 of Factor 1</a:t>
                      </a:r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Level</a:t>
                      </a:r>
                      <a:r>
                        <a:rPr lang="en-US" sz="2400" baseline="0" dirty="0" smtClean="0"/>
                        <a:t> 2 of Factor 1</a:t>
                      </a: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2664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b="1" u="sng" dirty="0" smtClean="0"/>
                        <a:t>Factor 2</a:t>
                      </a:r>
                      <a:endParaRPr lang="en-US" sz="2400" b="1" u="sng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Level</a:t>
                      </a:r>
                      <a:r>
                        <a:rPr lang="en-US" sz="2400" baseline="0" dirty="0" smtClean="0"/>
                        <a:t> 1 of Factor 2</a:t>
                      </a: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Condition A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Condition B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266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Level</a:t>
                      </a:r>
                      <a:r>
                        <a:rPr lang="en-US" sz="2400" baseline="0" dirty="0" smtClean="0"/>
                        <a:t> 2 of Factor 2</a:t>
                      </a:r>
                      <a:endParaRPr lang="en-US" sz="2400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Condition C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Condition</a:t>
                      </a:r>
                      <a:r>
                        <a:rPr lang="en-US" sz="2400" baseline="0" dirty="0" smtClean="0"/>
                        <a:t> D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07911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1932</TotalTime>
  <Words>753</Words>
  <Application>Microsoft Office PowerPoint</Application>
  <PresentationFormat>On-screen Show (4:3)</PresentationFormat>
  <Paragraphs>319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Calibri</vt:lpstr>
      <vt:lpstr>Tw Cen MT</vt:lpstr>
      <vt:lpstr>Wingdings</vt:lpstr>
      <vt:lpstr>Wingdings 2</vt:lpstr>
      <vt:lpstr>Median</vt:lpstr>
      <vt:lpstr>Experiments: Part 4</vt:lpstr>
      <vt:lpstr>Overview</vt:lpstr>
      <vt:lpstr>Review</vt:lpstr>
      <vt:lpstr>Factorial Matrix</vt:lpstr>
      <vt:lpstr>Factorial Matrix</vt:lpstr>
      <vt:lpstr>Factorial Matrix</vt:lpstr>
      <vt:lpstr>Factorial Matrix</vt:lpstr>
      <vt:lpstr>Factorial Matrix</vt:lpstr>
      <vt:lpstr>Factorial Matrix</vt:lpstr>
      <vt:lpstr>Factorial Matrix</vt:lpstr>
      <vt:lpstr>Factorial Matrix</vt:lpstr>
      <vt:lpstr>Factorial Matrix</vt:lpstr>
      <vt:lpstr>Factorial Matrix</vt:lpstr>
      <vt:lpstr>Notation</vt:lpstr>
      <vt:lpstr>Main Effects</vt:lpstr>
      <vt:lpstr>Factorial Matrix</vt:lpstr>
      <vt:lpstr>Factorial Matrix</vt:lpstr>
      <vt:lpstr>Factorial Matrix</vt:lpstr>
      <vt:lpstr>Factorial Matrix</vt:lpstr>
      <vt:lpstr>Factorial Matrix</vt:lpstr>
      <vt:lpstr>Factorial Matrix</vt:lpstr>
      <vt:lpstr>Interactions</vt:lpstr>
      <vt:lpstr>Factorial Matrix</vt:lpstr>
      <vt:lpstr>Factorial Matrix</vt:lpstr>
      <vt:lpstr>Factorial Matrix</vt:lpstr>
      <vt:lpstr>Factorial Matrix</vt:lpstr>
      <vt:lpstr>Video Clip</vt:lpstr>
      <vt:lpstr>More examples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 3130: Experimental Psychology</dc:title>
  <dc:creator>Mike Hoerger</dc:creator>
  <cp:lastModifiedBy>Mike</cp:lastModifiedBy>
  <cp:revision>167</cp:revision>
  <cp:lastPrinted>2015-08-27T00:11:45Z</cp:lastPrinted>
  <dcterms:created xsi:type="dcterms:W3CDTF">2015-08-26T19:50:04Z</dcterms:created>
  <dcterms:modified xsi:type="dcterms:W3CDTF">2015-10-30T03:39:56Z</dcterms:modified>
</cp:coreProperties>
</file>