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12"/>
  </p:handoutMasterIdLst>
  <p:sldIdLst>
    <p:sldId id="256" r:id="rId2"/>
    <p:sldId id="258" r:id="rId3"/>
    <p:sldId id="259" r:id="rId4"/>
    <p:sldId id="262" r:id="rId5"/>
    <p:sldId id="260" r:id="rId6"/>
    <p:sldId id="263" r:id="rId7"/>
    <p:sldId id="261" r:id="rId8"/>
    <p:sldId id="264" r:id="rId9"/>
    <p:sldId id="265" r:id="rId10"/>
    <p:sldId id="26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0066FF"/>
    <a:srgbClr val="FFFFCC"/>
    <a:srgbClr val="F7E2E0"/>
    <a:srgbClr val="FFE5E5"/>
    <a:srgbClr val="FFCCCC"/>
    <a:srgbClr val="FFCC99"/>
    <a:srgbClr val="FEEBB4"/>
    <a:srgbClr val="FEF0CA"/>
    <a:srgbClr val="FEE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Experiments: Part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 researcher wants to study memory span.  She examines whether caffeine improves memory over a placebo control, and she also examines </a:t>
            </a:r>
            <a:r>
              <a:rPr lang="en-US" dirty="0" smtClean="0"/>
              <a:t>male/female gender </a:t>
            </a:r>
            <a:r>
              <a:rPr lang="en-US" dirty="0"/>
              <a:t>differences in memory span.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How many factors?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   Two.  </a:t>
            </a:r>
            <a:r>
              <a:rPr lang="en-US" dirty="0" smtClean="0">
                <a:solidFill>
                  <a:schemeClr val="bg1"/>
                </a:solidFill>
              </a:rPr>
              <a:t>Type of pill </a:t>
            </a:r>
            <a:r>
              <a:rPr lang="en-US" dirty="0">
                <a:solidFill>
                  <a:schemeClr val="bg1"/>
                </a:solidFill>
              </a:rPr>
              <a:t>and gender.</a:t>
            </a:r>
          </a:p>
          <a:p>
            <a:pPr marL="0" indent="0">
              <a:buNone/>
            </a:pPr>
            <a:r>
              <a:rPr lang="en-US" dirty="0"/>
              <a:t>How many levels?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   Two for pill (caffeine vs. placebo) and two for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    gender (male vs. female)</a:t>
            </a:r>
          </a:p>
          <a:p>
            <a:pPr marL="0" indent="0">
              <a:buNone/>
            </a:pPr>
            <a:r>
              <a:rPr lang="en-US" dirty="0"/>
              <a:t>Type of analysis?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   ANOVA because multiple categorical IVs are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    present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43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Goodwin7 and these lecture notes mainly provide a review of key concepts and additional practice</a:t>
            </a:r>
          </a:p>
          <a:p>
            <a:r>
              <a:rPr lang="en-US" dirty="0" smtClean="0"/>
              <a:t>Mastery needed for more challenging concepts on the immediate horizon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Control Groups (we’ll turn to this topic when we get to the clinical research lectures)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</a:p>
          <a:p>
            <a:pPr lvl="1"/>
            <a:r>
              <a:rPr lang="en-US" dirty="0"/>
              <a:t>Study where a researcher systematically manipulates one variable in order to examine its effect(s) on one or more other variables</a:t>
            </a:r>
          </a:p>
          <a:p>
            <a:pPr lvl="1"/>
            <a:r>
              <a:rPr lang="en-US" dirty="0"/>
              <a:t>Two components</a:t>
            </a:r>
          </a:p>
          <a:p>
            <a:pPr lvl="2"/>
            <a:r>
              <a:rPr lang="en-US" dirty="0"/>
              <a:t>Includes two or more conditions</a:t>
            </a:r>
          </a:p>
          <a:p>
            <a:pPr lvl="2"/>
            <a:r>
              <a:rPr lang="en-US" dirty="0"/>
              <a:t>Participants are randomly assigned by the researcher</a:t>
            </a:r>
          </a:p>
          <a:p>
            <a:pPr lvl="3"/>
            <a:r>
              <a:rPr lang="en-US" dirty="0"/>
              <a:t>Random = Equal odds of being in any particular </a:t>
            </a:r>
            <a:r>
              <a:rPr lang="en-US" dirty="0" smtClean="0"/>
              <a:t>condition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553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Variables: Independent, Dependent, and Extraneous</a:t>
            </a:r>
          </a:p>
          <a:p>
            <a:r>
              <a:rPr lang="en-US" dirty="0" smtClean="0"/>
              <a:t>Designs: Between-group, Within-subject</a:t>
            </a:r>
          </a:p>
          <a:p>
            <a:r>
              <a:rPr lang="en-US" dirty="0" smtClean="0"/>
              <a:t>Terms: Factor, Level</a:t>
            </a:r>
          </a:p>
          <a:p>
            <a:pPr lvl="1"/>
            <a:r>
              <a:rPr lang="en-US" dirty="0"/>
              <a:t>Single-factor, two-level design</a:t>
            </a:r>
          </a:p>
          <a:p>
            <a:pPr lvl="1"/>
            <a:r>
              <a:rPr lang="en-US" dirty="0"/>
              <a:t>Single-factor, multi-level </a:t>
            </a:r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Two-factor design (coming soon)</a:t>
            </a:r>
          </a:p>
          <a:p>
            <a:r>
              <a:rPr lang="en-US" dirty="0" smtClean="0"/>
              <a:t>Analyses: </a:t>
            </a:r>
            <a:r>
              <a:rPr lang="en-US" i="1" dirty="0" smtClean="0"/>
              <a:t>t</a:t>
            </a:r>
            <a:r>
              <a:rPr lang="en-US" dirty="0" smtClean="0"/>
              <a:t>-test, ANOVA (</a:t>
            </a:r>
            <a:r>
              <a:rPr lang="en-US" i="1" dirty="0" smtClean="0"/>
              <a:t>F</a:t>
            </a:r>
            <a:r>
              <a:rPr lang="en-US" dirty="0" smtClean="0"/>
              <a:t>-test)</a:t>
            </a:r>
          </a:p>
        </p:txBody>
      </p:sp>
    </p:spTree>
    <p:extLst>
      <p:ext uri="{BB962C8B-B14F-4D97-AF65-F5344CB8AC3E}">
        <p14:creationId xmlns:p14="http://schemas.microsoft.com/office/powerpoint/2010/main" val="132093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Variables: Independent, Dependent, and Extraneous</a:t>
            </a:r>
          </a:p>
          <a:p>
            <a:r>
              <a:rPr lang="en-US" dirty="0" smtClean="0"/>
              <a:t>Designs: Between-group, Within-subject</a:t>
            </a:r>
          </a:p>
          <a:p>
            <a:r>
              <a:rPr lang="en-US" dirty="0" smtClean="0"/>
              <a:t>Terms: Factor, Level</a:t>
            </a:r>
          </a:p>
          <a:p>
            <a:pPr lvl="1"/>
            <a:r>
              <a:rPr lang="en-US" dirty="0">
                <a:solidFill>
                  <a:srgbClr val="0066FF"/>
                </a:solidFill>
              </a:rPr>
              <a:t>Single-factor, two-level design</a:t>
            </a:r>
          </a:p>
          <a:p>
            <a:pPr lvl="1"/>
            <a:r>
              <a:rPr lang="en-US" dirty="0">
                <a:solidFill>
                  <a:srgbClr val="CC3399"/>
                </a:solidFill>
              </a:rPr>
              <a:t>Single-factor, multi-level </a:t>
            </a:r>
            <a:r>
              <a:rPr lang="en-US" dirty="0" smtClean="0">
                <a:solidFill>
                  <a:srgbClr val="CC3399"/>
                </a:solidFill>
              </a:rPr>
              <a:t>design</a:t>
            </a:r>
          </a:p>
          <a:p>
            <a:pPr lvl="1"/>
            <a:r>
              <a:rPr lang="en-US" dirty="0" smtClean="0">
                <a:solidFill>
                  <a:srgbClr val="CC3399"/>
                </a:solidFill>
              </a:rPr>
              <a:t>Two-factor design (coming soon)</a:t>
            </a:r>
          </a:p>
          <a:p>
            <a:r>
              <a:rPr lang="en-US" dirty="0" smtClean="0"/>
              <a:t>Analyses: </a:t>
            </a:r>
            <a:r>
              <a:rPr lang="en-US" i="1" dirty="0" smtClean="0">
                <a:solidFill>
                  <a:srgbClr val="0066FF"/>
                </a:solidFill>
              </a:rPr>
              <a:t>t</a:t>
            </a:r>
            <a:r>
              <a:rPr lang="en-US" dirty="0" smtClean="0">
                <a:solidFill>
                  <a:srgbClr val="0066FF"/>
                </a:solidFill>
              </a:rPr>
              <a:t>-test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C3399"/>
                </a:solidFill>
              </a:rPr>
              <a:t>ANOVA (</a:t>
            </a:r>
            <a:r>
              <a:rPr lang="en-US" i="1" dirty="0" smtClean="0">
                <a:solidFill>
                  <a:srgbClr val="CC3399"/>
                </a:solidFill>
              </a:rPr>
              <a:t>F</a:t>
            </a:r>
            <a:r>
              <a:rPr lang="en-US" dirty="0" smtClean="0">
                <a:solidFill>
                  <a:srgbClr val="CC3399"/>
                </a:solidFill>
              </a:rPr>
              <a:t>-test)</a:t>
            </a:r>
          </a:p>
        </p:txBody>
      </p:sp>
    </p:spTree>
    <p:extLst>
      <p:ext uri="{BB962C8B-B14F-4D97-AF65-F5344CB8AC3E}">
        <p14:creationId xmlns:p14="http://schemas.microsoft.com/office/powerpoint/2010/main" val="38377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Variables: Independent, Dependent, and Extraneous</a:t>
            </a:r>
          </a:p>
          <a:p>
            <a:r>
              <a:rPr lang="en-US" dirty="0" smtClean="0"/>
              <a:t>Designs: Between-group, Within-subject</a:t>
            </a:r>
          </a:p>
          <a:p>
            <a:r>
              <a:rPr lang="en-US" dirty="0" smtClean="0"/>
              <a:t>Terms: Factor, Level</a:t>
            </a:r>
          </a:p>
          <a:p>
            <a:pPr lvl="1"/>
            <a:r>
              <a:rPr lang="en-US" dirty="0"/>
              <a:t>Single-factor, two-level design</a:t>
            </a:r>
          </a:p>
          <a:p>
            <a:pPr lvl="1"/>
            <a:r>
              <a:rPr lang="en-US" dirty="0"/>
              <a:t>Single-factor, multi-level </a:t>
            </a:r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Two-factor design (coming soon)</a:t>
            </a:r>
          </a:p>
          <a:p>
            <a:r>
              <a:rPr lang="en-US" dirty="0" smtClean="0"/>
              <a:t>Analyses: </a:t>
            </a:r>
            <a:r>
              <a:rPr lang="en-US" i="1" dirty="0" smtClean="0"/>
              <a:t>t</a:t>
            </a:r>
            <a:r>
              <a:rPr lang="en-US" dirty="0" smtClean="0"/>
              <a:t>-test, ANOVA (</a:t>
            </a:r>
            <a:r>
              <a:rPr lang="en-US" i="1" dirty="0" smtClean="0"/>
              <a:t>F</a:t>
            </a:r>
            <a:r>
              <a:rPr lang="en-US" dirty="0" smtClean="0"/>
              <a:t>-test)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10192" y="5334000"/>
            <a:ext cx="3352393" cy="1754326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Final section on experiments (e.g.,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Goodwin8</a:t>
            </a:r>
            <a:r>
              <a:rPr lang="en-US" dirty="0"/>
              <a:t>) </a:t>
            </a:r>
            <a:r>
              <a:rPr lang="en-US" dirty="0" smtClean="0"/>
              <a:t>is </a:t>
            </a:r>
            <a:r>
              <a:rPr lang="en-US" dirty="0"/>
              <a:t>very challenging, so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need </a:t>
            </a:r>
            <a:r>
              <a:rPr lang="en-US" dirty="0"/>
              <a:t>to get these concepts </a:t>
            </a:r>
            <a:r>
              <a:rPr lang="en-US" dirty="0" smtClean="0"/>
              <a:t>down</a:t>
            </a:r>
            <a:r>
              <a:rPr lang="en-US" dirty="0"/>
              <a:t>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</a:t>
            </a:r>
            <a:r>
              <a:rPr lang="en-US" dirty="0"/>
              <a:t>experimental concepts are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most </a:t>
            </a:r>
            <a:r>
              <a:rPr lang="en-US" dirty="0"/>
              <a:t>confusing to date?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6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 a randomized controlled trial comparing surgery, medication, and placebo treatments for heart disease, a </a:t>
            </a:r>
            <a:r>
              <a:rPr lang="en-US" dirty="0" smtClean="0"/>
              <a:t>research team </a:t>
            </a:r>
            <a:r>
              <a:rPr lang="en-US" dirty="0"/>
              <a:t>examined how well these treatments </a:t>
            </a:r>
            <a:r>
              <a:rPr lang="en-US" dirty="0" smtClean="0"/>
              <a:t>improves </a:t>
            </a:r>
            <a:r>
              <a:rPr lang="en-US" dirty="0"/>
              <a:t>blood pressure.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How many factors?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   One. Treatment type</a:t>
            </a:r>
          </a:p>
          <a:p>
            <a:pPr marL="0" indent="0">
              <a:buNone/>
            </a:pPr>
            <a:r>
              <a:rPr lang="en-US" dirty="0"/>
              <a:t>How many levels?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   Three.  Surgery, medication, and placebo</a:t>
            </a:r>
          </a:p>
          <a:p>
            <a:pPr marL="0" indent="0">
              <a:buNone/>
            </a:pPr>
            <a:r>
              <a:rPr lang="en-US" dirty="0"/>
              <a:t>What type of analysis would you use?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   ANOVA.  The IV is categorical and has multiple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    levels, and the DV is continuous.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99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50292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Participants in a study complete 10 frames of bowling.  During half of the frames, participants bowl as quickly as possible.  During the other half, participants bowl normally.  The DV is number of </a:t>
            </a:r>
            <a:r>
              <a:rPr lang="en-US" dirty="0" smtClean="0"/>
              <a:t>points (pins knocked down in fast vs. normal condition).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How many factors?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   One.  Bowling condition.</a:t>
            </a:r>
          </a:p>
          <a:p>
            <a:pPr marL="0" indent="0">
              <a:buNone/>
            </a:pPr>
            <a:r>
              <a:rPr lang="en-US" dirty="0"/>
              <a:t>How many levels?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   Two.  Speed or control</a:t>
            </a:r>
            <a:r>
              <a:rPr lang="en-US" dirty="0" smtClean="0">
                <a:solidFill>
                  <a:schemeClr val="bg1"/>
                </a:solidFill>
              </a:rPr>
              <a:t>. (Doesn’t matter that there are repeats)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/>
              <a:t>What type of analysis would you use?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   </a:t>
            </a:r>
            <a:r>
              <a:rPr lang="en-US" i="1" dirty="0">
                <a:solidFill>
                  <a:schemeClr val="bg1"/>
                </a:solidFill>
              </a:rPr>
              <a:t>t</a:t>
            </a:r>
            <a:r>
              <a:rPr lang="en-US" dirty="0">
                <a:solidFill>
                  <a:schemeClr val="bg1"/>
                </a:solidFill>
              </a:rPr>
              <a:t>-test.  The IV is categorical and has two levels,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     and the DV is continuous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358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 researcher has each participant complete a survey measure of </a:t>
            </a:r>
            <a:r>
              <a:rPr lang="en-US" dirty="0" smtClean="0"/>
              <a:t>“Need </a:t>
            </a:r>
            <a:r>
              <a:rPr lang="en-US" dirty="0"/>
              <a:t>for </a:t>
            </a:r>
            <a:r>
              <a:rPr lang="en-US" dirty="0" smtClean="0"/>
              <a:t>Cognition” </a:t>
            </a:r>
            <a:r>
              <a:rPr lang="en-US" dirty="0"/>
              <a:t>and compares these scores to GPA. 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How many factors?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   Trick question.  No categorical variables.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How many levels?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   Trick question.  No categorical variables.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What type of analysis?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     Correlational.  Both variables are continuous.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39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1865</TotalTime>
  <Words>357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Tw Cen MT</vt:lpstr>
      <vt:lpstr>Wingdings</vt:lpstr>
      <vt:lpstr>Wingdings 2</vt:lpstr>
      <vt:lpstr>Median</vt:lpstr>
      <vt:lpstr>Experiments: Part 3</vt:lpstr>
      <vt:lpstr>Overview</vt:lpstr>
      <vt:lpstr>Review of Experiments</vt:lpstr>
      <vt:lpstr>Review of Terminology</vt:lpstr>
      <vt:lpstr>Review of Terminology</vt:lpstr>
      <vt:lpstr>Review of Terminology</vt:lpstr>
      <vt:lpstr>Practice #1</vt:lpstr>
      <vt:lpstr>Practice #2</vt:lpstr>
      <vt:lpstr>Practice #3</vt:lpstr>
      <vt:lpstr>Practice #4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156</cp:revision>
  <cp:lastPrinted>2015-08-27T00:11:45Z</cp:lastPrinted>
  <dcterms:created xsi:type="dcterms:W3CDTF">2015-08-26T19:50:04Z</dcterms:created>
  <dcterms:modified xsi:type="dcterms:W3CDTF">2015-10-28T01:05:59Z</dcterms:modified>
</cp:coreProperties>
</file>