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12"/>
  </p:handout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9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E2E0"/>
    <a:srgbClr val="FFE5E5"/>
    <a:srgbClr val="FFCCCC"/>
    <a:srgbClr val="FFCC99"/>
    <a:srgbClr val="FEEBB4"/>
    <a:srgbClr val="FEF0CA"/>
    <a:srgbClr val="FEE0B4"/>
    <a:srgbClr val="99CCFF"/>
    <a:srgbClr val="CCFF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7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30C92E-4655-40B4-B508-9AE27C0ED521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1A2794-5441-4850-8CF8-25BEA6107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7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3E4FBE-3118-4E72-B41E-54A65AA55758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3E4FBE-3118-4E72-B41E-54A65AA55758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362200"/>
            <a:ext cx="6477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Experiments: Part </a:t>
            </a:r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5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78952" cy="5334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Matching</a:t>
            </a:r>
          </a:p>
          <a:p>
            <a:pPr lvl="1"/>
            <a:r>
              <a:rPr lang="en-US" dirty="0" smtClean="0"/>
              <a:t>What is it? </a:t>
            </a:r>
            <a:r>
              <a:rPr lang="en-US" dirty="0" smtClean="0">
                <a:solidFill>
                  <a:schemeClr val="bg1"/>
                </a:solidFill>
              </a:rPr>
              <a:t>Assigning participants evenly across conditions based on some participant variable</a:t>
            </a:r>
          </a:p>
          <a:p>
            <a:pPr lvl="1"/>
            <a:r>
              <a:rPr lang="en-US" dirty="0" smtClean="0"/>
              <a:t>Why is it used? </a:t>
            </a:r>
            <a:r>
              <a:rPr lang="en-US" dirty="0" smtClean="0">
                <a:solidFill>
                  <a:schemeClr val="bg1"/>
                </a:solidFill>
              </a:rPr>
              <a:t>Prevent “imbalance,” and thus confounding</a:t>
            </a:r>
          </a:p>
          <a:p>
            <a:r>
              <a:rPr lang="en-US" dirty="0" smtClean="0"/>
              <a:t>Counterbalancing</a:t>
            </a:r>
          </a:p>
          <a:p>
            <a:pPr lvl="1"/>
            <a:r>
              <a:rPr lang="en-US" dirty="0"/>
              <a:t>What is it</a:t>
            </a:r>
            <a:r>
              <a:rPr lang="en-US" dirty="0" smtClean="0"/>
              <a:t>? </a:t>
            </a:r>
            <a:r>
              <a:rPr lang="en-US" dirty="0" smtClean="0">
                <a:solidFill>
                  <a:schemeClr val="bg1"/>
                </a:solidFill>
              </a:rPr>
              <a:t>Using varying sequences in within-subject designs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/>
              <a:t>Why is it used</a:t>
            </a:r>
            <a:r>
              <a:rPr lang="en-US" dirty="0" smtClean="0"/>
              <a:t>? Prevent ordering effects</a:t>
            </a:r>
          </a:p>
          <a:p>
            <a:r>
              <a:rPr lang="en-US" dirty="0" smtClean="0"/>
              <a:t>Block randomization</a:t>
            </a:r>
          </a:p>
          <a:p>
            <a:pPr lvl="1"/>
            <a:r>
              <a:rPr lang="en-US" dirty="0"/>
              <a:t>What is it</a:t>
            </a:r>
            <a:r>
              <a:rPr lang="en-US" dirty="0" smtClean="0"/>
              <a:t>? </a:t>
            </a:r>
            <a:r>
              <a:rPr lang="en-US" dirty="0" smtClean="0">
                <a:solidFill>
                  <a:schemeClr val="bg1"/>
                </a:solidFill>
              </a:rPr>
              <a:t>Rule that each condition must be completed before the next repetition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/>
              <a:t>Why is it used</a:t>
            </a:r>
            <a:r>
              <a:rPr lang="en-US" dirty="0" smtClean="0"/>
              <a:t>? </a:t>
            </a:r>
            <a:r>
              <a:rPr lang="en-US" dirty="0" smtClean="0">
                <a:solidFill>
                  <a:schemeClr val="bg1"/>
                </a:solidFill>
              </a:rPr>
              <a:t>Keep sample sizes similar across conditions, increasing power (ability to detect a significant effect)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53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78952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Review of some of the more advanced concepts in basic experimental design</a:t>
            </a:r>
          </a:p>
          <a:p>
            <a:r>
              <a:rPr lang="en-US" dirty="0" smtClean="0"/>
              <a:t>Validities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specially threats to internal validity</a:t>
            </a:r>
          </a:p>
          <a:p>
            <a:r>
              <a:rPr lang="en-US" dirty="0" smtClean="0"/>
              <a:t>Advanced concepts</a:t>
            </a:r>
          </a:p>
          <a:p>
            <a:pPr lvl="1"/>
            <a:r>
              <a:rPr lang="en-US" dirty="0" smtClean="0"/>
              <a:t>Matching</a:t>
            </a:r>
          </a:p>
          <a:p>
            <a:pPr lvl="1"/>
            <a:r>
              <a:rPr lang="en-US" dirty="0" smtClean="0"/>
              <a:t>Counterbalancing</a:t>
            </a:r>
          </a:p>
          <a:p>
            <a:pPr lvl="1"/>
            <a:r>
              <a:rPr lang="en-US" dirty="0" smtClean="0"/>
              <a:t>Block randomization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4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Validity in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Measurement validity</a:t>
            </a:r>
          </a:p>
          <a:p>
            <a:r>
              <a:rPr lang="en-US" dirty="0" smtClean="0"/>
              <a:t>Statistical conclusion validity</a:t>
            </a:r>
          </a:p>
          <a:p>
            <a:r>
              <a:rPr lang="en-US" dirty="0" smtClean="0"/>
              <a:t>External validity</a:t>
            </a:r>
          </a:p>
          <a:p>
            <a:r>
              <a:rPr lang="en-US" dirty="0" smtClean="0"/>
              <a:t>Internal validity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778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 to Internal Validity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Something other than the experimental manipulation </a:t>
            </a:r>
            <a:r>
              <a:rPr lang="en-US" i="1" dirty="0" smtClean="0"/>
              <a:t>differs</a:t>
            </a:r>
            <a:r>
              <a:rPr lang="en-US" dirty="0" smtClean="0"/>
              <a:t> between groups and </a:t>
            </a:r>
            <a:r>
              <a:rPr lang="en-US" i="1" dirty="0" smtClean="0"/>
              <a:t>drives</a:t>
            </a:r>
            <a:r>
              <a:rPr lang="en-US" dirty="0" smtClean="0"/>
              <a:t> observed differences in the dependent variable</a:t>
            </a:r>
          </a:p>
          <a:p>
            <a:r>
              <a:rPr lang="en-US" dirty="0" smtClean="0"/>
              <a:t>History threat vs. maturation threat</a:t>
            </a:r>
          </a:p>
          <a:p>
            <a:r>
              <a:rPr lang="en-US" dirty="0" smtClean="0"/>
              <a:t>Testing threat vs. instrumentation threat</a:t>
            </a:r>
          </a:p>
          <a:p>
            <a:r>
              <a:rPr lang="en-US" dirty="0" smtClean="0"/>
              <a:t>Regression toward the mean</a:t>
            </a:r>
          </a:p>
          <a:p>
            <a:r>
              <a:rPr lang="en-US" dirty="0" smtClean="0"/>
              <a:t>Mortality (attrition, dropout)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174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toward the Mean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Non-experiment: Pre-post within-subject design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59419"/>
            <a:ext cx="6477000" cy="4217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1136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914400"/>
            <a:ext cx="8153400" cy="5181600"/>
          </a:xfrm>
        </p:spPr>
        <p:txBody>
          <a:bodyPr/>
          <a:lstStyle/>
          <a:p>
            <a:r>
              <a:rPr lang="en-US" dirty="0" smtClean="0"/>
              <a:t>Experimental design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981200"/>
            <a:ext cx="5902778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8218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Mortality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779" y="1219200"/>
            <a:ext cx="8350221" cy="5638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6703" y="209550"/>
            <a:ext cx="5898765" cy="6286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206703" y="152400"/>
            <a:ext cx="1289097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00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9601"/>
            <a:ext cx="9201917" cy="571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47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9601"/>
            <a:ext cx="9201917" cy="5714999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4267200" y="3200400"/>
            <a:ext cx="1752600" cy="762000"/>
          </a:xfrm>
          <a:prstGeom prst="ellipse">
            <a:avLst/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257800" y="3962400"/>
            <a:ext cx="1752600" cy="762000"/>
          </a:xfrm>
          <a:prstGeom prst="ellipse">
            <a:avLst/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257800" y="4778828"/>
            <a:ext cx="1752600" cy="762000"/>
          </a:xfrm>
          <a:prstGeom prst="ellipse">
            <a:avLst/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155370" y="5922610"/>
            <a:ext cx="7096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87%                           84%                          56%                           77%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                                                       Mortality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6200" y="2057400"/>
            <a:ext cx="1524000" cy="914400"/>
          </a:xfrm>
          <a:prstGeom prst="ellipse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00200" y="2145268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Selection Bias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69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1835</TotalTime>
  <Words>195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Tw Cen MT</vt:lpstr>
      <vt:lpstr>Wingdings</vt:lpstr>
      <vt:lpstr>Wingdings 2</vt:lpstr>
      <vt:lpstr>Median</vt:lpstr>
      <vt:lpstr>Experiments: Part 2</vt:lpstr>
      <vt:lpstr>Overview</vt:lpstr>
      <vt:lpstr>Validity in Experiments</vt:lpstr>
      <vt:lpstr>Threats to Internal Validity</vt:lpstr>
      <vt:lpstr>Regression toward the Mean</vt:lpstr>
      <vt:lpstr>PowerPoint Presentation</vt:lpstr>
      <vt:lpstr>Mortality</vt:lpstr>
      <vt:lpstr>PowerPoint Presentation</vt:lpstr>
      <vt:lpstr>PowerPoint Presentation</vt:lpstr>
      <vt:lpstr>Advanced Concepts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3130: Experimental Psychology</dc:title>
  <dc:creator>Mike Hoerger</dc:creator>
  <cp:lastModifiedBy>Mike</cp:lastModifiedBy>
  <cp:revision>152</cp:revision>
  <cp:lastPrinted>2015-08-27T00:11:45Z</cp:lastPrinted>
  <dcterms:created xsi:type="dcterms:W3CDTF">2015-08-26T19:50:04Z</dcterms:created>
  <dcterms:modified xsi:type="dcterms:W3CDTF">2015-10-21T00:21:30Z</dcterms:modified>
</cp:coreProperties>
</file>