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3" r:id="rId6"/>
    <p:sldId id="261" r:id="rId7"/>
    <p:sldId id="262" r:id="rId8"/>
    <p:sldId id="264" r:id="rId9"/>
    <p:sldId id="265" r:id="rId10"/>
    <p:sldId id="266" r:id="rId11"/>
    <p:sldId id="267" r:id="rId12"/>
    <p:sldId id="271" r:id="rId13"/>
    <p:sldId id="270" r:id="rId14"/>
    <p:sldId id="268" r:id="rId15"/>
    <p:sldId id="269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E2E0"/>
    <a:srgbClr val="FFE5E5"/>
    <a:srgbClr val="FFCCCC"/>
    <a:srgbClr val="FFCC99"/>
    <a:srgbClr val="FEEBB4"/>
    <a:srgbClr val="FEF0CA"/>
    <a:srgbClr val="FEE0B4"/>
    <a:srgbClr val="99CCFF"/>
    <a:srgbClr val="CCFF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7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chmike.com/calculators.php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362200"/>
            <a:ext cx="6477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Experiments: Part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Cohen’s 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495800"/>
          </a:xfrm>
        </p:spPr>
        <p:txBody>
          <a:bodyPr/>
          <a:lstStyle/>
          <a:p>
            <a:r>
              <a:rPr lang="en-US" dirty="0" smtClean="0"/>
              <a:t>Calculator</a:t>
            </a:r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www.psychmike.com/calculators.php</a:t>
            </a:r>
            <a:endParaRPr lang="en-US" dirty="0" smtClean="0"/>
          </a:p>
          <a:p>
            <a:pPr lvl="1"/>
            <a:r>
              <a:rPr lang="en-US" dirty="0" smtClean="0"/>
              <a:t>Usually use the first formula, requires </a:t>
            </a:r>
            <a:r>
              <a:rPr lang="en-US" i="1" dirty="0" smtClean="0"/>
              <a:t>M</a:t>
            </a:r>
            <a:r>
              <a:rPr lang="en-US" dirty="0" smtClean="0"/>
              <a:t>, </a:t>
            </a:r>
            <a:r>
              <a:rPr lang="en-US" i="1" dirty="0" smtClean="0"/>
              <a:t>SD</a:t>
            </a:r>
            <a:r>
              <a:rPr lang="en-US" dirty="0" smtClean="0"/>
              <a:t>, and </a:t>
            </a:r>
            <a:r>
              <a:rPr lang="en-US" i="1" dirty="0" smtClean="0"/>
              <a:t>n</a:t>
            </a:r>
          </a:p>
          <a:p>
            <a:pPr lvl="1"/>
            <a:r>
              <a:rPr lang="en-US" dirty="0" smtClean="0"/>
              <a:t>Can calculate by hand with a simple formula, but it doesn’t account for differences in sample size across </a:t>
            </a:r>
            <a:r>
              <a:rPr lang="en-US" dirty="0" smtClean="0"/>
              <a:t>conditions, so less accurate</a:t>
            </a:r>
            <a:endParaRPr lang="en-US" dirty="0" smtClean="0"/>
          </a:p>
          <a:p>
            <a:pPr lvl="1"/>
            <a:r>
              <a:rPr lang="en-US" i="1" dirty="0" smtClean="0"/>
              <a:t>d</a:t>
            </a:r>
            <a:r>
              <a:rPr lang="en-US" dirty="0" smtClean="0"/>
              <a:t> = 		</a:t>
            </a:r>
            <a:r>
              <a:rPr lang="en-US" dirty="0"/>
              <a:t>= (Mean difference) / standard </a:t>
            </a:r>
            <a:r>
              <a:rPr lang="en-US" dirty="0" smtClean="0"/>
              <a:t>deviation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2"/>
            <a:r>
              <a:rPr lang="en-US" i="1" dirty="0" smtClean="0"/>
              <a:t>s</a:t>
            </a:r>
            <a:r>
              <a:rPr lang="en-US" dirty="0" smtClean="0"/>
              <a:t> = average standard deviation </a:t>
            </a:r>
            <a:r>
              <a:rPr lang="en-US" dirty="0" smtClean="0"/>
              <a:t>across groups</a:t>
            </a:r>
            <a:endParaRPr lang="en-US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6266797"/>
              </p:ext>
            </p:extLst>
          </p:nvPr>
        </p:nvGraphicFramePr>
        <p:xfrm>
          <a:off x="1937658" y="4337956"/>
          <a:ext cx="13525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4" imgW="748975" imgH="393529" progId="Equation.3">
                  <p:embed/>
                </p:oleObj>
              </mc:Choice>
              <mc:Fallback>
                <p:oleObj name="Equation" r:id="rId4" imgW="748975" imgH="393529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7658" y="4337956"/>
                        <a:ext cx="135255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3932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Calculation Example: Does </a:t>
            </a:r>
            <a:r>
              <a:rPr lang="en-US" dirty="0"/>
              <a:t>athletic involvement improve physical health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038600"/>
            <a:ext cx="8153400" cy="2590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i="1" dirty="0"/>
              <a:t>M</a:t>
            </a:r>
            <a:r>
              <a:rPr lang="en-US" baseline="-25000" dirty="0"/>
              <a:t>1</a:t>
            </a:r>
            <a:r>
              <a:rPr lang="en-US" dirty="0"/>
              <a:t> = 6.47</a:t>
            </a:r>
          </a:p>
          <a:p>
            <a:pPr marL="0" indent="0">
              <a:buNone/>
            </a:pPr>
            <a:r>
              <a:rPr lang="en-US" i="1" dirty="0"/>
              <a:t>M</a:t>
            </a:r>
            <a:r>
              <a:rPr lang="en-US" baseline="-25000" dirty="0"/>
              <a:t>2</a:t>
            </a:r>
            <a:r>
              <a:rPr lang="en-US" dirty="0"/>
              <a:t> = 6.75</a:t>
            </a:r>
          </a:p>
          <a:p>
            <a:pPr marL="0" indent="0">
              <a:buNone/>
            </a:pPr>
            <a:r>
              <a:rPr lang="en-US" i="1" dirty="0"/>
              <a:t>s</a:t>
            </a:r>
            <a:r>
              <a:rPr lang="en-US" dirty="0"/>
              <a:t> = (1.87+1.94) / 2 = 1.91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i="1" dirty="0"/>
              <a:t>d</a:t>
            </a:r>
            <a:r>
              <a:rPr lang="en-US" dirty="0"/>
              <a:t> = (6.47 – 6.75) / 1.91 = </a:t>
            </a:r>
            <a:r>
              <a:rPr lang="en-US" dirty="0" smtClean="0"/>
              <a:t>-0.28 </a:t>
            </a:r>
            <a:r>
              <a:rPr lang="en-US" dirty="0"/>
              <a:t>/ 1.91 = </a:t>
            </a:r>
            <a:r>
              <a:rPr lang="en-US" dirty="0" smtClean="0"/>
              <a:t>-0.15 = 0.15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weak effect!</a:t>
            </a:r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752600"/>
            <a:ext cx="5796844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5693229" y="5774871"/>
            <a:ext cx="457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169479" y="6096000"/>
            <a:ext cx="21561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+/- sign is arbitrary, so </a:t>
            </a:r>
            <a:br>
              <a:rPr lang="en-US" sz="1600" dirty="0" smtClean="0"/>
            </a:br>
            <a:r>
              <a:rPr lang="en-US" sz="1600" dirty="0" smtClean="0"/>
              <a:t>usually just dropped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1894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3124200"/>
            <a:ext cx="8766048" cy="2971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2014 article in </a:t>
            </a:r>
            <a:r>
              <a:rPr lang="en-US" i="1" dirty="0" smtClean="0"/>
              <a:t>Lancet </a:t>
            </a:r>
            <a:r>
              <a:rPr lang="en-US" dirty="0" smtClean="0"/>
              <a:t>(impact factor: 45.2)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Take-home from the abstract: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7579"/>
            <a:ext cx="9144000" cy="16304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160152"/>
            <a:ext cx="9144001" cy="47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308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7E2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7459326" cy="50781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5029200"/>
            <a:ext cx="7459327" cy="18692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9326" y="560698"/>
            <a:ext cx="1052255" cy="45447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/>
          <a:srcRect t="4795"/>
          <a:stretch/>
        </p:blipFill>
        <p:spPr>
          <a:xfrm>
            <a:off x="7459325" y="5105400"/>
            <a:ext cx="1151275" cy="1892156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7543800" y="2514600"/>
            <a:ext cx="685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6200" y="1447800"/>
            <a:ext cx="11430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200" y="2481942"/>
            <a:ext cx="11430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6200" y="2939142"/>
            <a:ext cx="8435381" cy="337458"/>
          </a:xfrm>
          <a:prstGeom prst="rect">
            <a:avLst/>
          </a:prstGeom>
          <a:solidFill>
            <a:srgbClr val="FFFF00">
              <a:alpha val="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6200" y="4691742"/>
            <a:ext cx="8435381" cy="337458"/>
          </a:xfrm>
          <a:prstGeom prst="rect">
            <a:avLst/>
          </a:prstGeom>
          <a:solidFill>
            <a:srgbClr val="FFFF00">
              <a:alpha val="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52400" y="6520542"/>
            <a:ext cx="8435381" cy="337458"/>
          </a:xfrm>
          <a:prstGeom prst="rect">
            <a:avLst/>
          </a:prstGeom>
          <a:solidFill>
            <a:srgbClr val="FFFF00">
              <a:alpha val="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55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Between-group design required when it is impossible or impractical to put participants through more than one </a:t>
            </a:r>
            <a:r>
              <a:rPr lang="en-US" dirty="0" smtClean="0"/>
              <a:t>condition</a:t>
            </a:r>
            <a:endParaRPr lang="en-US" dirty="0" smtClean="0"/>
          </a:p>
          <a:p>
            <a:r>
              <a:rPr lang="en-US" dirty="0" smtClean="0"/>
              <a:t>Within-subject design is more powerful</a:t>
            </a:r>
          </a:p>
          <a:p>
            <a:pPr lvl="1"/>
            <a:r>
              <a:rPr lang="en-US" dirty="0" smtClean="0"/>
              <a:t>More likely to get significant </a:t>
            </a:r>
            <a:r>
              <a:rPr lang="en-US" i="1" dirty="0" smtClean="0"/>
              <a:t>p</a:t>
            </a:r>
            <a:r>
              <a:rPr lang="en-US" dirty="0" smtClean="0"/>
              <a:t>-value and bigger effect sizes. Why? It allows each participant to serve as their own control, canceling out a lot of cross-participant variability</a:t>
            </a:r>
          </a:p>
          <a:p>
            <a:pPr lvl="1"/>
            <a:r>
              <a:rPr lang="en-US" dirty="0" smtClean="0"/>
              <a:t>Between-group design requires more people</a:t>
            </a:r>
          </a:p>
          <a:p>
            <a:r>
              <a:rPr lang="en-US" dirty="0" smtClean="0"/>
              <a:t>Within-subject design is prone to ordering effects (order of conditions can effect results), such as progressive effects, or carryover effects</a:t>
            </a:r>
          </a:p>
          <a:p>
            <a:pPr lvl="1"/>
            <a:r>
              <a:rPr lang="en-US" dirty="0" smtClean="0"/>
              <a:t>Solution: Counterbalancing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7364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Mixed-model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Many different types, but requires</a:t>
            </a:r>
          </a:p>
          <a:p>
            <a:pPr lvl="1"/>
            <a:r>
              <a:rPr lang="en-US" dirty="0" smtClean="0"/>
              <a:t>Random assignment of people to different groups</a:t>
            </a:r>
          </a:p>
          <a:p>
            <a:pPr lvl="1"/>
            <a:r>
              <a:rPr lang="en-US" dirty="0" smtClean="0"/>
              <a:t>Repeated measurement of dependent variable over </a:t>
            </a:r>
            <a:r>
              <a:rPr lang="en-US" dirty="0" smtClean="0"/>
              <a:t>time</a:t>
            </a:r>
            <a:endParaRPr lang="en-US" dirty="0" smtClean="0"/>
          </a:p>
          <a:p>
            <a:r>
              <a:rPr lang="en-US" dirty="0" smtClean="0"/>
              <a:t>Benefits of both designs</a:t>
            </a:r>
          </a:p>
          <a:p>
            <a:r>
              <a:rPr lang="en-US" dirty="0" smtClean="0"/>
              <a:t>Example: Pre-post between-group design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043444"/>
              </p:ext>
            </p:extLst>
          </p:nvPr>
        </p:nvGraphicFramePr>
        <p:xfrm>
          <a:off x="1676400" y="5486400"/>
          <a:ext cx="5928360" cy="6400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05000"/>
                <a:gridCol w="1059180"/>
                <a:gridCol w="1482090"/>
                <a:gridCol w="1482090"/>
              </a:tblGrid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Experimental Group: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pretest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Treatment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posttest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Control Group: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pretest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solidFill>
                            <a:sysClr val="windowText" lastClr="000000"/>
                          </a:solidFill>
                          <a:effectLst/>
                        </a:rPr>
                        <a:t>posttest</a:t>
                      </a:r>
                      <a:endParaRPr lang="en-US" sz="120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6103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Experimental versus observational research</a:t>
            </a:r>
          </a:p>
          <a:p>
            <a:r>
              <a:rPr lang="en-US" dirty="0" smtClean="0"/>
              <a:t>Variables</a:t>
            </a:r>
          </a:p>
          <a:p>
            <a:r>
              <a:rPr lang="en-US" dirty="0" smtClean="0"/>
              <a:t>Designs</a:t>
            </a:r>
          </a:p>
          <a:p>
            <a:pPr lvl="1"/>
            <a:r>
              <a:rPr lang="en-US" dirty="0" smtClean="0"/>
              <a:t>Between-group</a:t>
            </a:r>
          </a:p>
          <a:p>
            <a:pPr lvl="1"/>
            <a:r>
              <a:rPr lang="en-US" dirty="0" smtClean="0"/>
              <a:t>Within-subject</a:t>
            </a:r>
          </a:p>
          <a:p>
            <a:pPr lvl="2"/>
            <a:r>
              <a:rPr lang="en-US" dirty="0" smtClean="0"/>
              <a:t>Similarities and differences</a:t>
            </a:r>
          </a:p>
          <a:p>
            <a:pPr lvl="1"/>
            <a:r>
              <a:rPr lang="en-US" dirty="0" smtClean="0"/>
              <a:t>Mixed-model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on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Study where a researcher systematically manipulates one variable in order to examine its effect(s) on one or more other variables</a:t>
            </a:r>
          </a:p>
          <a:p>
            <a:r>
              <a:rPr lang="en-US" dirty="0" smtClean="0"/>
              <a:t>Two components</a:t>
            </a:r>
          </a:p>
          <a:p>
            <a:pPr lvl="1"/>
            <a:r>
              <a:rPr lang="en-US" dirty="0" smtClean="0"/>
              <a:t>Includes two or more conditions</a:t>
            </a:r>
          </a:p>
          <a:p>
            <a:pPr lvl="1"/>
            <a:r>
              <a:rPr lang="en-US" dirty="0" smtClean="0"/>
              <a:t>Participants are randomly assigned by the researcher</a:t>
            </a:r>
          </a:p>
          <a:p>
            <a:pPr lvl="2"/>
            <a:r>
              <a:rPr lang="en-US" dirty="0" smtClean="0"/>
              <a:t>Random = Equal odds of being in any particular condition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People </a:t>
            </a:r>
            <a:r>
              <a:rPr lang="en-US" dirty="0"/>
              <a:t>with GAD randomly assigned to three treatments so the researchers can examine which one best reduces </a:t>
            </a:r>
            <a:r>
              <a:rPr lang="en-US" dirty="0" smtClean="0"/>
              <a:t>anxiety</a:t>
            </a:r>
          </a:p>
          <a:p>
            <a:pPr lvl="1"/>
            <a:r>
              <a:rPr lang="en-US" dirty="0" smtClean="0"/>
              <a:t>Students </a:t>
            </a:r>
            <a:r>
              <a:rPr lang="en-US" dirty="0"/>
              <a:t>assigned to a “mortality salience” or control condition so the research can examine the impact on “war support”</a:t>
            </a:r>
          </a:p>
        </p:txBody>
      </p:sp>
    </p:spTree>
    <p:extLst>
      <p:ext uri="{BB962C8B-B14F-4D97-AF65-F5344CB8AC3E}">
        <p14:creationId xmlns:p14="http://schemas.microsoft.com/office/powerpoint/2010/main" val="2916330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lnSpcReduction="10000"/>
          </a:bodyPr>
          <a:lstStyle/>
          <a:p>
            <a:r>
              <a:rPr lang="en-US" u="sng" dirty="0" smtClean="0">
                <a:solidFill>
                  <a:srgbClr val="C00000"/>
                </a:solidFill>
              </a:rPr>
              <a:t>I</a:t>
            </a:r>
            <a:r>
              <a:rPr lang="en-US" dirty="0" smtClean="0"/>
              <a:t>ndependent Variable</a:t>
            </a:r>
          </a:p>
          <a:p>
            <a:pPr lvl="1"/>
            <a:r>
              <a:rPr lang="en-US" dirty="0" smtClean="0"/>
              <a:t>Manipulated by the researcher</a:t>
            </a:r>
          </a:p>
          <a:p>
            <a:pPr lvl="1"/>
            <a:r>
              <a:rPr lang="en-US" dirty="0" smtClean="0"/>
              <a:t>Typically categorical</a:t>
            </a:r>
          </a:p>
          <a:p>
            <a:pPr lvl="1"/>
            <a:r>
              <a:rPr lang="en-US" dirty="0" smtClean="0"/>
              <a:t>Also called a “factor” that has “levels”</a:t>
            </a:r>
          </a:p>
          <a:p>
            <a:pPr lvl="2"/>
            <a:r>
              <a:rPr lang="en-US" dirty="0" smtClean="0"/>
              <a:t>Factor = Type of anxiety treatment</a:t>
            </a:r>
          </a:p>
          <a:p>
            <a:pPr lvl="2"/>
            <a:r>
              <a:rPr lang="en-US" dirty="0" smtClean="0"/>
              <a:t>Level = CBT (or Psychodynamic or Control)</a:t>
            </a:r>
          </a:p>
          <a:p>
            <a:r>
              <a:rPr lang="en-US" u="sng" dirty="0" smtClean="0">
                <a:solidFill>
                  <a:srgbClr val="C00000"/>
                </a:solidFill>
              </a:rPr>
              <a:t>D</a:t>
            </a:r>
            <a:r>
              <a:rPr lang="en-US" dirty="0" smtClean="0"/>
              <a:t>ependent Variable</a:t>
            </a:r>
          </a:p>
          <a:p>
            <a:pPr lvl="1"/>
            <a:r>
              <a:rPr lang="en-US" dirty="0" smtClean="0"/>
              <a:t>Outcome variable that is presumably influenced by (depends on the effects of) the independent variable</a:t>
            </a:r>
          </a:p>
          <a:p>
            <a:pPr lvl="1"/>
            <a:r>
              <a:rPr lang="en-US" dirty="0" smtClean="0"/>
              <a:t>Behavior frequencies, mood, attitudes, symptoms</a:t>
            </a:r>
          </a:p>
          <a:p>
            <a:pPr lvl="1"/>
            <a:r>
              <a:rPr lang="en-US" dirty="0" smtClean="0"/>
              <a:t>Typically continuous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752600"/>
            <a:ext cx="1666875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231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Confounds (extraneous variables, 3</a:t>
            </a:r>
            <a:r>
              <a:rPr lang="en-US" baseline="30000" dirty="0" smtClean="0"/>
              <a:t>rd</a:t>
            </a:r>
            <a:r>
              <a:rPr lang="en-US" dirty="0" smtClean="0"/>
              <a:t> variables)</a:t>
            </a:r>
          </a:p>
          <a:p>
            <a:pPr lvl="1"/>
            <a:r>
              <a:rPr lang="en-US" dirty="0" smtClean="0"/>
              <a:t>Happens when unwanted differences (age, gender, researchers, environments, etc.) across experimental conditions</a:t>
            </a:r>
          </a:p>
          <a:p>
            <a:pPr lvl="1"/>
            <a:r>
              <a:rPr lang="en-US" dirty="0" smtClean="0"/>
              <a:t>Plan: Think of potential confounds up front</a:t>
            </a:r>
            <a:endParaRPr lang="en-US" dirty="0"/>
          </a:p>
          <a:p>
            <a:pPr lvl="2"/>
            <a:r>
              <a:rPr lang="en-US" dirty="0" smtClean="0"/>
              <a:t>Control for them methodologically</a:t>
            </a:r>
          </a:p>
          <a:p>
            <a:pPr lvl="2"/>
            <a:r>
              <a:rPr lang="en-US" dirty="0" smtClean="0"/>
              <a:t>Measure them to examine whether they have an effect</a:t>
            </a:r>
          </a:p>
          <a:p>
            <a:pPr lvl="2"/>
            <a:r>
              <a:rPr lang="en-US" dirty="0" smtClean="0"/>
              <a:t>Control for them statistically</a:t>
            </a:r>
          </a:p>
        </p:txBody>
      </p:sp>
    </p:spTree>
    <p:extLst>
      <p:ext uri="{BB962C8B-B14F-4D97-AF65-F5344CB8AC3E}">
        <p14:creationId xmlns:p14="http://schemas.microsoft.com/office/powerpoint/2010/main" val="408401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Three main designs</a:t>
            </a:r>
          </a:p>
          <a:p>
            <a:pPr lvl="1"/>
            <a:r>
              <a:rPr lang="en-US" dirty="0" smtClean="0"/>
              <a:t>Between-group design</a:t>
            </a:r>
          </a:p>
          <a:p>
            <a:pPr lvl="2"/>
            <a:r>
              <a:rPr lang="en-US" dirty="0" smtClean="0"/>
              <a:t>Also called a “between-subjects design,” or “randomized controlled trial” (if clinically focused)</a:t>
            </a:r>
          </a:p>
          <a:p>
            <a:pPr lvl="1"/>
            <a:r>
              <a:rPr lang="en-US" dirty="0" smtClean="0"/>
              <a:t>Within-subject design</a:t>
            </a:r>
          </a:p>
          <a:p>
            <a:pPr lvl="2"/>
            <a:r>
              <a:rPr lang="en-US" dirty="0" smtClean="0"/>
              <a:t>Also called a “repeated-measures design”</a:t>
            </a:r>
          </a:p>
          <a:p>
            <a:pPr lvl="1"/>
            <a:r>
              <a:rPr lang="en-US" dirty="0" smtClean="0"/>
              <a:t>Mixed-model design</a:t>
            </a:r>
          </a:p>
          <a:p>
            <a:pPr lvl="2"/>
            <a:r>
              <a:rPr lang="en-US" dirty="0" smtClean="0"/>
              <a:t>Combines both of the above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149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Between-group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IV: 2 or more randomly-assigned groups of people</a:t>
            </a:r>
          </a:p>
          <a:p>
            <a:r>
              <a:rPr lang="en-US" dirty="0" smtClean="0"/>
              <a:t>DV: Usually a continuous variable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048000"/>
            <a:ext cx="3300871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2226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Within-subject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Any time that a study assess participants on the DV on more than one occasion</a:t>
            </a:r>
          </a:p>
          <a:p>
            <a:r>
              <a:rPr lang="en-US" dirty="0" smtClean="0"/>
              <a:t>Example: Participants </a:t>
            </a:r>
            <a:r>
              <a:rPr lang="en-US" dirty="0" smtClean="0"/>
              <a:t>go through more than one experimental condition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39"/>
          <a:stretch/>
        </p:blipFill>
        <p:spPr bwMode="auto">
          <a:xfrm>
            <a:off x="990600" y="4422321"/>
            <a:ext cx="6737624" cy="835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847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Uses the same type of analyses</a:t>
            </a:r>
          </a:p>
          <a:p>
            <a:pPr lvl="1"/>
            <a:r>
              <a:rPr lang="en-US" i="1" dirty="0" smtClean="0"/>
              <a:t>p</a:t>
            </a:r>
            <a:r>
              <a:rPr lang="en-US" dirty="0" smtClean="0"/>
              <a:t>-values obtained from </a:t>
            </a:r>
            <a:r>
              <a:rPr lang="en-US" i="1" dirty="0" smtClean="0"/>
              <a:t>t</a:t>
            </a:r>
            <a:r>
              <a:rPr lang="en-US" dirty="0" smtClean="0"/>
              <a:t>-tests (if two conditions) or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F</a:t>
            </a:r>
            <a:r>
              <a:rPr lang="en-US" dirty="0" smtClean="0"/>
              <a:t>-tests/ANOVA </a:t>
            </a:r>
            <a:r>
              <a:rPr lang="en-US" dirty="0" smtClean="0"/>
              <a:t>(if more than two conditions)</a:t>
            </a:r>
          </a:p>
          <a:p>
            <a:pPr lvl="2"/>
            <a:r>
              <a:rPr lang="en-US" dirty="0" smtClean="0"/>
              <a:t>Is the result statistically significant, reliable, trustworthy?</a:t>
            </a:r>
          </a:p>
          <a:p>
            <a:pPr lvl="1"/>
            <a:r>
              <a:rPr lang="en-US" dirty="0" smtClean="0"/>
              <a:t>Cohen’s </a:t>
            </a:r>
            <a:r>
              <a:rPr lang="en-US" i="1" dirty="0" smtClean="0"/>
              <a:t>d</a:t>
            </a:r>
            <a:r>
              <a:rPr lang="en-US" dirty="0" smtClean="0"/>
              <a:t> used to compute effect size</a:t>
            </a:r>
          </a:p>
          <a:p>
            <a:pPr lvl="2"/>
            <a:r>
              <a:rPr lang="en-US" dirty="0" smtClean="0"/>
              <a:t>Tells the number of standard deviations by which two groups differ (kind of like </a:t>
            </a:r>
            <a:r>
              <a:rPr lang="en-US" i="1" dirty="0" smtClean="0"/>
              <a:t>r</a:t>
            </a:r>
            <a:r>
              <a:rPr lang="en-US" dirty="0" smtClean="0"/>
              <a:t> but on a scale from </a:t>
            </a:r>
            <a:r>
              <a:rPr lang="en-US" dirty="0"/>
              <a:t>-</a:t>
            </a:r>
            <a:r>
              <a:rPr lang="en-US" sz="4000" b="1" baseline="-10000" dirty="0"/>
              <a:t>∞</a:t>
            </a:r>
            <a:r>
              <a:rPr lang="en-US" dirty="0"/>
              <a:t> to </a:t>
            </a:r>
            <a:r>
              <a:rPr lang="en-US" sz="4000" b="1" baseline="-10000" dirty="0"/>
              <a:t>∞</a:t>
            </a:r>
            <a:r>
              <a:rPr lang="en-US" dirty="0" smtClean="0"/>
              <a:t>)</a:t>
            </a:r>
          </a:p>
          <a:p>
            <a:pPr marL="685800" lvl="2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212555"/>
              </p:ext>
            </p:extLst>
          </p:nvPr>
        </p:nvGraphicFramePr>
        <p:xfrm>
          <a:off x="2225040" y="4876800"/>
          <a:ext cx="4709160" cy="1828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55065"/>
                <a:gridCol w="1170305"/>
                <a:gridCol w="1201420"/>
                <a:gridCol w="1182370"/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Effect</a:t>
                      </a:r>
                      <a:endParaRPr lang="en-US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 dirty="0">
                          <a:effectLst/>
                        </a:rPr>
                        <a:t>r</a:t>
                      </a:r>
                      <a:endParaRPr lang="en-US" sz="12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>
                          <a:effectLst/>
                        </a:rPr>
                        <a:t>r</a:t>
                      </a:r>
                      <a:r>
                        <a:rPr lang="en-US" sz="1500" b="1" i="1" baseline="30000">
                          <a:effectLst/>
                        </a:rPr>
                        <a:t>2</a:t>
                      </a:r>
                      <a:endParaRPr lang="en-US" sz="1200" b="1" i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 dirty="0">
                          <a:effectLst/>
                        </a:rPr>
                        <a:t>d</a:t>
                      </a:r>
                      <a:endParaRPr lang="en-US" sz="1200" b="1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ysClr val="windowText" lastClr="000000"/>
                          </a:solidFill>
                          <a:effectLst/>
                        </a:rPr>
                        <a:t>Small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ysClr val="windowText" lastClr="000000"/>
                          </a:solidFill>
                          <a:effectLst/>
                        </a:rPr>
                        <a:t>≥ .1</a:t>
                      </a:r>
                      <a:endParaRPr lang="en-US" sz="12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ysClr val="windowText" lastClr="000000"/>
                          </a:solidFill>
                          <a:effectLst/>
                        </a:rPr>
                        <a:t>≥ .01</a:t>
                      </a:r>
                      <a:endParaRPr lang="en-US" sz="12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ysClr val="windowText" lastClr="000000"/>
                          </a:solidFill>
                          <a:effectLst/>
                        </a:rPr>
                        <a:t>≥ 0.2</a:t>
                      </a:r>
                      <a:endParaRPr lang="en-US" sz="12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ysClr val="windowText" lastClr="000000"/>
                          </a:solidFill>
                          <a:effectLst/>
                        </a:rPr>
                        <a:t>Medium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ysClr val="windowText" lastClr="000000"/>
                          </a:solidFill>
                          <a:effectLst/>
                        </a:rPr>
                        <a:t>≥ .3</a:t>
                      </a:r>
                      <a:endParaRPr lang="en-US" sz="12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ysClr val="windowText" lastClr="000000"/>
                          </a:solidFill>
                          <a:effectLst/>
                        </a:rPr>
                        <a:t>≥ .09</a:t>
                      </a:r>
                      <a:endParaRPr lang="en-US" sz="12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ysClr val="windowText" lastClr="000000"/>
                          </a:solidFill>
                          <a:effectLst/>
                        </a:rPr>
                        <a:t>≥ 0.5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ysClr val="windowText" lastClr="000000"/>
                          </a:solidFill>
                          <a:effectLst/>
                        </a:rPr>
                        <a:t>Large</a:t>
                      </a:r>
                      <a:endParaRPr lang="en-US" sz="120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ysClr val="windowText" lastClr="000000"/>
                          </a:solidFill>
                          <a:effectLst/>
                        </a:rPr>
                        <a:t>≥ .5</a:t>
                      </a:r>
                      <a:endParaRPr lang="en-US" sz="12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>
                          <a:solidFill>
                            <a:sysClr val="windowText" lastClr="000000"/>
                          </a:solidFill>
                          <a:effectLst/>
                        </a:rPr>
                        <a:t>≥ .25</a:t>
                      </a:r>
                      <a:endParaRPr lang="en-US" sz="1200" b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dirty="0">
                          <a:solidFill>
                            <a:sysClr val="windowText" lastClr="000000"/>
                          </a:solidFill>
                          <a:effectLst/>
                        </a:rPr>
                        <a:t>≥ 0.8</a:t>
                      </a: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7952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1775</TotalTime>
  <Words>574</Words>
  <Application>Microsoft Office PowerPoint</Application>
  <PresentationFormat>On-screen Show (4:3)</PresentationFormat>
  <Paragraphs>116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Calibri</vt:lpstr>
      <vt:lpstr>Times New Roman</vt:lpstr>
      <vt:lpstr>Tw Cen MT</vt:lpstr>
      <vt:lpstr>Wingdings</vt:lpstr>
      <vt:lpstr>Wingdings 2</vt:lpstr>
      <vt:lpstr>Median</vt:lpstr>
      <vt:lpstr>Equation</vt:lpstr>
      <vt:lpstr>Experiments: Part 1</vt:lpstr>
      <vt:lpstr>Overview</vt:lpstr>
      <vt:lpstr>Background on Experiments</vt:lpstr>
      <vt:lpstr>Variables</vt:lpstr>
      <vt:lpstr>Variables</vt:lpstr>
      <vt:lpstr>Experimental Designs</vt:lpstr>
      <vt:lpstr>Between-group Design</vt:lpstr>
      <vt:lpstr>Within-subject Design</vt:lpstr>
      <vt:lpstr>Similarities</vt:lpstr>
      <vt:lpstr>Cohen’s d</vt:lpstr>
      <vt:lpstr>Calculation Example: Does athletic involvement improve physical health?</vt:lpstr>
      <vt:lpstr>PowerPoint Presentation</vt:lpstr>
      <vt:lpstr>PowerPoint Presentation</vt:lpstr>
      <vt:lpstr>Differences</vt:lpstr>
      <vt:lpstr>Mixed-model Design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145</cp:revision>
  <cp:lastPrinted>2015-08-27T00:11:45Z</cp:lastPrinted>
  <dcterms:created xsi:type="dcterms:W3CDTF">2015-08-26T19:50:04Z</dcterms:created>
  <dcterms:modified xsi:type="dcterms:W3CDTF">2015-10-14T00:28:16Z</dcterms:modified>
</cp:coreProperties>
</file>