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4"/>
  </p:handoutMasterIdLst>
  <p:sldIdLst>
    <p:sldId id="256" r:id="rId2"/>
    <p:sldId id="258" r:id="rId3"/>
    <p:sldId id="259" r:id="rId4"/>
    <p:sldId id="261" r:id="rId5"/>
    <p:sldId id="264" r:id="rId6"/>
    <p:sldId id="266" r:id="rId7"/>
    <p:sldId id="267" r:id="rId8"/>
    <p:sldId id="265" r:id="rId9"/>
    <p:sldId id="268" r:id="rId10"/>
    <p:sldId id="260" r:id="rId11"/>
    <p:sldId id="262" r:id="rId12"/>
    <p:sldId id="26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times.com/2015/08/28/science/many-social-science-findings-not-as-strong-as-claimed-study-says.html?ref=topic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mocracynow.org/2015/8/10/no_more_torture_world_s_larges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Ethics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Review Board (IRB)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Protocol</a:t>
            </a:r>
          </a:p>
          <a:p>
            <a:pPr lvl="1"/>
            <a:r>
              <a:rPr lang="en-US" dirty="0" smtClean="0"/>
              <a:t>Consent Form + Process</a:t>
            </a:r>
          </a:p>
          <a:p>
            <a:pPr lvl="2"/>
            <a:r>
              <a:rPr lang="en-US" dirty="0" smtClean="0"/>
              <a:t>Child assent</a:t>
            </a:r>
          </a:p>
          <a:p>
            <a:pPr lvl="1"/>
            <a:r>
              <a:rPr lang="en-US" dirty="0"/>
              <a:t>Characteristics of </a:t>
            </a:r>
            <a:r>
              <a:rPr lang="en-US" dirty="0" smtClean="0"/>
              <a:t>Participants, especially for at-risk groups</a:t>
            </a:r>
          </a:p>
          <a:p>
            <a:pPr lvl="1"/>
            <a:r>
              <a:rPr lang="en-US" dirty="0" smtClean="0"/>
              <a:t>Risks and Benefits to Participants + Society</a:t>
            </a:r>
          </a:p>
          <a:p>
            <a:pPr lvl="2"/>
            <a:r>
              <a:rPr lang="en-US" dirty="0" smtClean="0"/>
              <a:t>Special attention to coercion, privacy and confidentiality, deception and debriefing, crisis management</a:t>
            </a:r>
            <a:endParaRPr lang="en-US" dirty="0"/>
          </a:p>
          <a:p>
            <a:pPr lvl="1"/>
            <a:r>
              <a:rPr lang="en-US" dirty="0" smtClean="0"/>
              <a:t>Instrumentation</a:t>
            </a:r>
          </a:p>
          <a:p>
            <a:pPr lvl="1"/>
            <a:r>
              <a:rPr lang="en-US" dirty="0" smtClean="0"/>
              <a:t>CITI documentation for entire study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89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 of IRBs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Potential for immorality</a:t>
            </a:r>
          </a:p>
          <a:p>
            <a:r>
              <a:rPr lang="en-US" dirty="0" smtClean="0"/>
              <a:t>Reliance on “broken windows theory”</a:t>
            </a:r>
          </a:p>
          <a:p>
            <a:r>
              <a:rPr lang="en-US" dirty="0" smtClean="0"/>
              <a:t>High standards with selective non-enforcement</a:t>
            </a:r>
          </a:p>
          <a:p>
            <a:r>
              <a:rPr lang="en-US" dirty="0" smtClean="0"/>
              <a:t>Bureaucratic: Many non-experts, slow, variable, decentralized, overly concerned about methodology, unrealistic concerns about low-risk studies, </a:t>
            </a:r>
          </a:p>
          <a:p>
            <a:r>
              <a:rPr lang="en-US" dirty="0" smtClean="0"/>
              <a:t>Some of these problems may change with revision of the “Common Rule”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21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Dilemmas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P-hacking</a:t>
            </a:r>
          </a:p>
          <a:p>
            <a:r>
              <a:rPr lang="en-US" dirty="0" smtClean="0"/>
              <a:t>IRB</a:t>
            </a:r>
          </a:p>
          <a:p>
            <a:r>
              <a:rPr lang="en-US" dirty="0" smtClean="0"/>
              <a:t>Consent</a:t>
            </a:r>
          </a:p>
          <a:p>
            <a:r>
              <a:rPr lang="en-US" dirty="0" smtClean="0"/>
              <a:t>Tobacco</a:t>
            </a:r>
          </a:p>
          <a:p>
            <a:endParaRPr lang="en-US" dirty="0"/>
          </a:p>
          <a:p>
            <a:r>
              <a:rPr lang="en-US" dirty="0" smtClean="0"/>
              <a:t>Conclusion: What is the single greatest key to avoiding ethical pitfalls?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PREVENTION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92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Ethics vs. Moral</a:t>
            </a:r>
          </a:p>
          <a:p>
            <a:r>
              <a:rPr lang="en-US" dirty="0" smtClean="0"/>
              <a:t>Historical examples of ethical issues</a:t>
            </a:r>
          </a:p>
          <a:p>
            <a:r>
              <a:rPr lang="en-US" dirty="0" smtClean="0"/>
              <a:t>Efforts to address ethical issues</a:t>
            </a:r>
          </a:p>
          <a:p>
            <a:pPr lvl="1"/>
            <a:r>
              <a:rPr lang="en-US" dirty="0" smtClean="0"/>
              <a:t>APA</a:t>
            </a:r>
          </a:p>
          <a:p>
            <a:pPr lvl="1"/>
            <a:r>
              <a:rPr lang="en-US" dirty="0" smtClean="0"/>
              <a:t>IRB</a:t>
            </a:r>
          </a:p>
          <a:p>
            <a:r>
              <a:rPr lang="en-US" dirty="0" smtClean="0"/>
              <a:t>Real-world discussion of ethical dilemmas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438400"/>
          </a:xfrm>
        </p:spPr>
        <p:txBody>
          <a:bodyPr/>
          <a:lstStyle/>
          <a:p>
            <a:r>
              <a:rPr lang="en-US" dirty="0" smtClean="0"/>
              <a:t>Ethics vs. Morality</a:t>
            </a:r>
          </a:p>
          <a:p>
            <a:pPr lvl="1"/>
            <a:r>
              <a:rPr lang="en-US" dirty="0" smtClean="0"/>
              <a:t>Ethics = principles and rules from an external sources</a:t>
            </a:r>
          </a:p>
          <a:p>
            <a:pPr lvl="2"/>
            <a:r>
              <a:rPr lang="en-US" dirty="0" smtClean="0"/>
              <a:t>Professional organization, Institutional Review Board (IRB), university, government</a:t>
            </a:r>
          </a:p>
          <a:p>
            <a:pPr lvl="1"/>
            <a:r>
              <a:rPr lang="en-US" dirty="0" smtClean="0"/>
              <a:t>Morals = personal standards for right and wrong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79210"/>
              </p:ext>
            </p:extLst>
          </p:nvPr>
        </p:nvGraphicFramePr>
        <p:xfrm>
          <a:off x="762000" y="4419600"/>
          <a:ext cx="73914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6350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Unethical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Ethical</a:t>
                      </a:r>
                      <a:endParaRPr lang="en-US" dirty="0"/>
                    </a:p>
                  </a:txBody>
                  <a:tcPr anchor="ctr"/>
                </a:tc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Immoral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Moral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98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/>
          <a:lstStyle/>
          <a:p>
            <a:r>
              <a:rPr lang="en-US" dirty="0" smtClean="0"/>
              <a:t>Historical Examples</a:t>
            </a:r>
          </a:p>
          <a:p>
            <a:pPr lvl="1"/>
            <a:r>
              <a:rPr lang="en-US" dirty="0" smtClean="0"/>
              <a:t>Tuskegee study (see text), Project </a:t>
            </a:r>
            <a:r>
              <a:rPr lang="en-US" dirty="0" err="1" smtClean="0"/>
              <a:t>MKUltra</a:t>
            </a:r>
            <a:r>
              <a:rPr lang="en-US" dirty="0" smtClean="0"/>
              <a:t>, </a:t>
            </a:r>
            <a:r>
              <a:rPr lang="en-US" dirty="0" err="1" smtClean="0"/>
              <a:t>Willowbrook</a:t>
            </a:r>
            <a:r>
              <a:rPr lang="en-US" dirty="0" smtClean="0"/>
              <a:t> study</a:t>
            </a:r>
          </a:p>
          <a:p>
            <a:r>
              <a:rPr lang="en-US" dirty="0" smtClean="0"/>
              <a:t>More Recent Controversies</a:t>
            </a:r>
          </a:p>
          <a:p>
            <a:pPr lvl="1"/>
            <a:r>
              <a:rPr lang="en-US" dirty="0" smtClean="0"/>
              <a:t>Rind et al. (1998) study</a:t>
            </a:r>
          </a:p>
          <a:p>
            <a:pPr lvl="1"/>
            <a:r>
              <a:rPr lang="en-US" dirty="0" err="1" smtClean="0"/>
              <a:t>Diederik</a:t>
            </a:r>
            <a:r>
              <a:rPr lang="en-US" dirty="0" smtClean="0"/>
              <a:t> </a:t>
            </a:r>
            <a:r>
              <a:rPr lang="en-US" dirty="0" err="1" smtClean="0"/>
              <a:t>Stapel</a:t>
            </a:r>
            <a:r>
              <a:rPr lang="en-US" dirty="0" smtClean="0"/>
              <a:t> (see text)</a:t>
            </a:r>
          </a:p>
          <a:p>
            <a:pPr lvl="1"/>
            <a:r>
              <a:rPr lang="en-US" dirty="0" smtClean="0"/>
              <a:t>Replicability “crisis” (see </a:t>
            </a:r>
            <a:r>
              <a:rPr lang="en-US" dirty="0" smtClean="0">
                <a:hlinkClick r:id="rId2"/>
              </a:rPr>
              <a:t>NYT coverage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Critical positivity ratio (2.9013)</a:t>
            </a:r>
          </a:p>
          <a:p>
            <a:pPr lvl="2"/>
            <a:r>
              <a:rPr lang="en-US" dirty="0" smtClean="0"/>
              <a:t>ESP study</a:t>
            </a:r>
          </a:p>
          <a:p>
            <a:pPr lvl="2"/>
            <a:r>
              <a:rPr lang="en-US" dirty="0" smtClean="0"/>
              <a:t>P-hacking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0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Funding and Conflict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Different implications of conducting research that is (a) unfunded, (b) funded by public or non-profit sources, or (c) funded by industry</a:t>
            </a:r>
          </a:p>
          <a:p>
            <a:r>
              <a:rPr lang="en-US" dirty="0" smtClean="0"/>
              <a:t>Short-term concern: Impact of funding source on reported results</a:t>
            </a:r>
          </a:p>
          <a:p>
            <a:r>
              <a:rPr lang="en-US" dirty="0" smtClean="0"/>
              <a:t>Long-term concern: Impact of reported results on funding</a:t>
            </a:r>
          </a:p>
          <a:p>
            <a:pPr lvl="1"/>
            <a:r>
              <a:rPr lang="en-US" dirty="0" smtClean="0"/>
              <a:t>Examples involving drinks, followed by the pharmaceutical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38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333"/>
          <a:stretch/>
        </p:blipFill>
        <p:spPr>
          <a:xfrm>
            <a:off x="683155" y="152400"/>
            <a:ext cx="8003645" cy="6629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53000" y="1676400"/>
            <a:ext cx="3244606" cy="822960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Serve society with high standards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554684" y="2797628"/>
            <a:ext cx="57760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532912" y="3614056"/>
            <a:ext cx="57760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955306" y="1143000"/>
            <a:ext cx="57760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45628" y="1382486"/>
            <a:ext cx="57760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71800" y="4953000"/>
            <a:ext cx="1981200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Avoid viewing people as merely a “means to an end”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702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APA’s 10 Ethical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3200" dirty="0"/>
              <a:t>Human relations</a:t>
            </a:r>
            <a:endParaRPr lang="en-US" sz="2400" dirty="0"/>
          </a:p>
          <a:p>
            <a:pPr lvl="1"/>
            <a:r>
              <a:rPr lang="en-US" sz="2800" dirty="0"/>
              <a:t>Avoid harm, exploitation, discrimination, harassment, conflicts of interest</a:t>
            </a:r>
            <a:endParaRPr lang="en-US" sz="2000" dirty="0"/>
          </a:p>
          <a:p>
            <a:pPr lvl="1"/>
            <a:r>
              <a:rPr lang="en-US" sz="2800" dirty="0"/>
              <a:t>Avoidance or careful management of “multiple relationships”</a:t>
            </a:r>
            <a:endParaRPr lang="en-US" sz="2000" dirty="0"/>
          </a:p>
          <a:p>
            <a:pPr lvl="0"/>
            <a:r>
              <a:rPr lang="en-US" sz="3200" dirty="0"/>
              <a:t>Research and publication</a:t>
            </a:r>
            <a:endParaRPr lang="en-US" sz="2400" dirty="0"/>
          </a:p>
          <a:p>
            <a:pPr lvl="1"/>
            <a:r>
              <a:rPr lang="en-US" sz="2800" dirty="0"/>
              <a:t>Consent, exploitation of subordinates, participant compensation, deception, debriefing, reporting results, plagiarism, publishing</a:t>
            </a:r>
            <a:endParaRPr lang="en-US" sz="2000" dirty="0"/>
          </a:p>
          <a:p>
            <a:pPr lvl="0"/>
            <a:r>
              <a:rPr lang="en-US" sz="3200" dirty="0"/>
              <a:t>Assessment</a:t>
            </a:r>
            <a:endParaRPr lang="en-US" sz="2400" dirty="0"/>
          </a:p>
          <a:p>
            <a:pPr lvl="1"/>
            <a:r>
              <a:rPr lang="en-US" sz="2800" dirty="0"/>
              <a:t>Psychologists designing, administering, and scoring psychological tests should have the qualifications to do so</a:t>
            </a:r>
            <a:endParaRPr lang="en-US" sz="2000" dirty="0"/>
          </a:p>
          <a:p>
            <a:pPr lvl="0"/>
            <a:r>
              <a:rPr lang="en-US" sz="3200" dirty="0"/>
              <a:t>Education and training</a:t>
            </a:r>
            <a:endParaRPr lang="en-US" sz="2400" dirty="0"/>
          </a:p>
          <a:p>
            <a:pPr lvl="1"/>
            <a:r>
              <a:rPr lang="en-US" sz="2800" dirty="0"/>
              <a:t>Accuracy in education/training programs, no sex with subordinates</a:t>
            </a:r>
            <a:endParaRPr lang="en-US" sz="2000" dirty="0"/>
          </a:p>
          <a:p>
            <a:pPr lvl="0"/>
            <a:r>
              <a:rPr lang="en-US" sz="3200" dirty="0"/>
              <a:t>Privacy and confidentiality</a:t>
            </a:r>
            <a:endParaRPr lang="en-US" sz="2400" dirty="0"/>
          </a:p>
          <a:p>
            <a:pPr lvl="0"/>
            <a:r>
              <a:rPr lang="en-US" sz="3200" dirty="0"/>
              <a:t>Others: Resolving ethical issues, competence, advertising, record keeping and fees, therapy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8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and Torture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Student summary of the controversy</a:t>
            </a:r>
          </a:p>
          <a:p>
            <a:r>
              <a:rPr lang="en-US" dirty="0" smtClean="0"/>
              <a:t>An update from the </a:t>
            </a:r>
            <a:r>
              <a:rPr lang="en-US" dirty="0" smtClean="0">
                <a:hlinkClick r:id="rId2"/>
              </a:rPr>
              <a:t>2015 APA convention</a:t>
            </a:r>
            <a:endParaRPr lang="en-US" dirty="0" smtClean="0"/>
          </a:p>
          <a:p>
            <a:r>
              <a:rPr lang="en-US" dirty="0" smtClean="0"/>
              <a:t>What does this say about the fallibility of “ethics codes”?</a:t>
            </a:r>
          </a:p>
          <a:p>
            <a:r>
              <a:rPr lang="en-US" dirty="0" smtClean="0"/>
              <a:t>How was this controversy influenced by war-time politics?</a:t>
            </a:r>
          </a:p>
          <a:p>
            <a:r>
              <a:rPr lang="en-US" dirty="0" smtClean="0"/>
              <a:t>Should you be a member of an organization you believe has acted unethically?</a:t>
            </a:r>
          </a:p>
          <a:p>
            <a:r>
              <a:rPr lang="en-US" dirty="0"/>
              <a:t>How will this </a:t>
            </a:r>
            <a:r>
              <a:rPr lang="en-US" dirty="0" smtClean="0"/>
              <a:t>policy change be </a:t>
            </a:r>
            <a:r>
              <a:rPr lang="en-US" dirty="0"/>
              <a:t>enforced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75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Review Board (IRB)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Who has personal experience with the IRB?</a:t>
            </a:r>
          </a:p>
          <a:p>
            <a:r>
              <a:rPr lang="en-US" dirty="0" smtClean="0"/>
              <a:t>Committee composition</a:t>
            </a:r>
          </a:p>
          <a:p>
            <a:r>
              <a:rPr lang="en-US" dirty="0" smtClean="0"/>
              <a:t>Levels of review</a:t>
            </a:r>
          </a:p>
          <a:p>
            <a:pPr lvl="1"/>
            <a:r>
              <a:rPr lang="en-US" dirty="0" smtClean="0"/>
              <a:t>Non-research</a:t>
            </a:r>
          </a:p>
          <a:p>
            <a:pPr lvl="1"/>
            <a:r>
              <a:rPr lang="en-US" dirty="0" smtClean="0"/>
              <a:t>Exempt</a:t>
            </a:r>
          </a:p>
          <a:p>
            <a:pPr lvl="1"/>
            <a:r>
              <a:rPr lang="en-US" dirty="0" smtClean="0"/>
              <a:t>Expedited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ull-board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712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654</TotalTime>
  <Words>495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Median</vt:lpstr>
      <vt:lpstr>Research Ethics</vt:lpstr>
      <vt:lpstr>Overview</vt:lpstr>
      <vt:lpstr>Introduction</vt:lpstr>
      <vt:lpstr>Historical Context</vt:lpstr>
      <vt:lpstr>Funding and Conflict of Interest</vt:lpstr>
      <vt:lpstr>PowerPoint Presentation</vt:lpstr>
      <vt:lpstr>APA’s 10 Ethical Standards</vt:lpstr>
      <vt:lpstr>APA and Torture</vt:lpstr>
      <vt:lpstr>Institutional Review Board (IRB)</vt:lpstr>
      <vt:lpstr>Institutional Review Board (IRB)</vt:lpstr>
      <vt:lpstr>Critique of IRBs</vt:lpstr>
      <vt:lpstr>Ethical Dilemmas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43</cp:revision>
  <cp:lastPrinted>2015-08-27T00:11:45Z</cp:lastPrinted>
  <dcterms:created xsi:type="dcterms:W3CDTF">2015-08-26T19:50:04Z</dcterms:created>
  <dcterms:modified xsi:type="dcterms:W3CDTF">2015-08-31T06:54:24Z</dcterms:modified>
</cp:coreProperties>
</file>