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handoutMasterIdLst>
    <p:handoutMasterId r:id="rId46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7" r:id="rId11"/>
    <p:sldId id="268" r:id="rId12"/>
    <p:sldId id="266" r:id="rId13"/>
    <p:sldId id="269" r:id="rId14"/>
    <p:sldId id="272" r:id="rId15"/>
    <p:sldId id="271" r:id="rId16"/>
    <p:sldId id="273" r:id="rId17"/>
    <p:sldId id="270" r:id="rId18"/>
    <p:sldId id="281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3" r:id="rId28"/>
    <p:sldId id="285" r:id="rId29"/>
    <p:sldId id="286" r:id="rId30"/>
    <p:sldId id="287" r:id="rId31"/>
    <p:sldId id="288" r:id="rId32"/>
    <p:sldId id="292" r:id="rId33"/>
    <p:sldId id="293" r:id="rId34"/>
    <p:sldId id="295" r:id="rId35"/>
    <p:sldId id="289" r:id="rId36"/>
    <p:sldId id="290" r:id="rId37"/>
    <p:sldId id="291" r:id="rId38"/>
    <p:sldId id="301" r:id="rId39"/>
    <p:sldId id="302" r:id="rId40"/>
    <p:sldId id="296" r:id="rId41"/>
    <p:sldId id="297" r:id="rId42"/>
    <p:sldId id="298" r:id="rId43"/>
    <p:sldId id="299" r:id="rId44"/>
    <p:sldId id="300" r:id="rId4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62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F30C92E-4655-40B4-B508-9AE27C0ED521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71A2794-5441-4850-8CF8-25BEA6107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870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F63E4FBE-3118-4E72-B41E-54A65AA55758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72E66DB-4A2B-4892-B466-1AAB398CA75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4FBE-3118-4E72-B41E-54A65AA55758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E66DB-4A2B-4892-B466-1AAB398CA7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F63E4FBE-3118-4E72-B41E-54A65AA55758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72E66DB-4A2B-4892-B466-1AAB398CA75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4FBE-3118-4E72-B41E-54A65AA55758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72E66DB-4A2B-4892-B466-1AAB398CA75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4FBE-3118-4E72-B41E-54A65AA55758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72E66DB-4A2B-4892-B466-1AAB398CA75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63E4FBE-3118-4E72-B41E-54A65AA55758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72E66DB-4A2B-4892-B466-1AAB398CA75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63E4FBE-3118-4E72-B41E-54A65AA55758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72E66DB-4A2B-4892-B466-1AAB398CA75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4FBE-3118-4E72-B41E-54A65AA55758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72E66DB-4A2B-4892-B466-1AAB398CA7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4FBE-3118-4E72-B41E-54A65AA55758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72E66DB-4A2B-4892-B466-1AAB398CA7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4FBE-3118-4E72-B41E-54A65AA55758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72E66DB-4A2B-4892-B466-1AAB398CA75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F63E4FBE-3118-4E72-B41E-54A65AA55758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72E66DB-4A2B-4892-B466-1AAB398CA75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63E4FBE-3118-4E72-B41E-54A65AA55758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72E66DB-4A2B-4892-B466-1AAB398CA75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advocate.com/media/2015/9/11/shed-better-work-best-do-your-job-kim-davis-memes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2362200"/>
            <a:ext cx="6477000" cy="3505200"/>
          </a:xfrm>
        </p:spPr>
        <p:txBody>
          <a:bodyPr>
            <a:normAutofit/>
          </a:bodyPr>
          <a:lstStyle/>
          <a:p>
            <a:r>
              <a:rPr lang="en-US" dirty="0" smtClean="0"/>
              <a:t>Correlations: Part 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05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0867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29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1" r="52507" b="4887"/>
          <a:stretch>
            <a:fillRect/>
          </a:stretch>
        </p:blipFill>
        <p:spPr bwMode="auto">
          <a:xfrm>
            <a:off x="2133600" y="7449"/>
            <a:ext cx="5257800" cy="692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01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50166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43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9" r="48683" b="5168"/>
          <a:stretch>
            <a:fillRect/>
          </a:stretch>
        </p:blipFill>
        <p:spPr bwMode="auto">
          <a:xfrm>
            <a:off x="1752600" y="0"/>
            <a:ext cx="6054725" cy="701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63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71"/>
          <a:stretch/>
        </p:blipFill>
        <p:spPr bwMode="auto">
          <a:xfrm>
            <a:off x="60474" y="1447802"/>
            <a:ext cx="9023045" cy="3254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20000" y="2209800"/>
            <a:ext cx="1524000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83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4" y="1447801"/>
            <a:ext cx="9023045" cy="3809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852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3124200" y="496669"/>
            <a:ext cx="3159955" cy="798731"/>
          </a:xfrm>
          <a:prstGeom prst="wedgeRoundRectCallout">
            <a:avLst>
              <a:gd name="adj1" fmla="val -69490"/>
              <a:gd name="adj2" fmla="val 16503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46"/>
          <a:stretch/>
        </p:blipFill>
        <p:spPr bwMode="auto">
          <a:xfrm>
            <a:off x="0" y="1819276"/>
            <a:ext cx="9067800" cy="2556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6553200" y="990600"/>
            <a:ext cx="762000" cy="762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276600" y="533400"/>
            <a:ext cx="30075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a different statistic than </a:t>
            </a:r>
            <a:r>
              <a:rPr lang="en-US" i="1" dirty="0" smtClean="0"/>
              <a:t>r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but the same rules apply</a:t>
            </a: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0757"/>
            <a:ext cx="1250852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389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19275"/>
            <a:ext cx="9067800" cy="3089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150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psy.cmu.edu/research/Research08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eeform 5"/>
          <p:cNvSpPr/>
          <p:nvPr/>
        </p:nvSpPr>
        <p:spPr>
          <a:xfrm>
            <a:off x="2960914" y="1513114"/>
            <a:ext cx="2710543" cy="1883229"/>
          </a:xfrm>
          <a:custGeom>
            <a:avLst/>
            <a:gdLst>
              <a:gd name="connsiteX0" fmla="*/ 0 w 2710543"/>
              <a:gd name="connsiteY0" fmla="*/ 206829 h 1883229"/>
              <a:gd name="connsiteX1" fmla="*/ 2547257 w 2710543"/>
              <a:gd name="connsiteY1" fmla="*/ 0 h 1883229"/>
              <a:gd name="connsiteX2" fmla="*/ 2710543 w 2710543"/>
              <a:gd name="connsiteY2" fmla="*/ 1567543 h 1883229"/>
              <a:gd name="connsiteX3" fmla="*/ 195943 w 2710543"/>
              <a:gd name="connsiteY3" fmla="*/ 1883229 h 1883229"/>
              <a:gd name="connsiteX4" fmla="*/ 0 w 2710543"/>
              <a:gd name="connsiteY4" fmla="*/ 206829 h 1883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0543" h="1883229">
                <a:moveTo>
                  <a:pt x="0" y="206829"/>
                </a:moveTo>
                <a:lnTo>
                  <a:pt x="2547257" y="0"/>
                </a:lnTo>
                <a:lnTo>
                  <a:pt x="2710543" y="1567543"/>
                </a:lnTo>
                <a:lnTo>
                  <a:pt x="195943" y="1883229"/>
                </a:lnTo>
                <a:lnTo>
                  <a:pt x="0" y="206829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21263018">
            <a:off x="3393495" y="2008452"/>
            <a:ext cx="184537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00" dirty="0" smtClean="0"/>
              <a:t>Summated </a:t>
            </a:r>
            <a:br>
              <a:rPr lang="en-US" sz="2600" dirty="0" smtClean="0"/>
            </a:br>
            <a:r>
              <a:rPr lang="en-US" sz="2600" dirty="0" smtClean="0"/>
              <a:t>Scale Scores</a:t>
            </a:r>
            <a:endParaRPr lang="en-US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0"/>
            <a:ext cx="7338804" cy="68634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DOESN’T KNOW</a:t>
            </a:r>
            <a:br>
              <a:rPr lang="en-US" sz="6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FACTOR ANALYSIS</a:t>
            </a:r>
          </a:p>
          <a:p>
            <a:pPr algn="ctr"/>
            <a:endParaRPr lang="en-US" sz="6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60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6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60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40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STILL DOES HER JOB</a:t>
            </a:r>
            <a:endParaRPr lang="en-US" sz="4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85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Single predictors often weak</a:t>
            </a:r>
          </a:p>
          <a:p>
            <a:r>
              <a:rPr lang="en-US" dirty="0" smtClean="0"/>
              <a:t>Human behavior is often </a:t>
            </a:r>
            <a:r>
              <a:rPr lang="en-US" u="sng" dirty="0" err="1" smtClean="0"/>
              <a:t>multidetermined</a:t>
            </a:r>
            <a:endParaRPr lang="en-US" u="sng" dirty="0" smtClean="0"/>
          </a:p>
          <a:p>
            <a:pPr lvl="0"/>
            <a:r>
              <a:rPr lang="en-US" dirty="0"/>
              <a:t>Can be used to examine how well several </a:t>
            </a:r>
            <a:r>
              <a:rPr lang="en-US" dirty="0" smtClean="0"/>
              <a:t>different </a:t>
            </a:r>
            <a:r>
              <a:rPr lang="en-US" dirty="0"/>
              <a:t>independent variables combine to predict a </a:t>
            </a:r>
            <a:r>
              <a:rPr lang="en-US" dirty="0" smtClean="0"/>
              <a:t>single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dependent </a:t>
            </a:r>
            <a:r>
              <a:rPr lang="en-US" dirty="0" smtClean="0"/>
              <a:t>variable of interest</a:t>
            </a:r>
            <a:endParaRPr lang="en-US" dirty="0" smtClean="0"/>
          </a:p>
          <a:p>
            <a:pPr lvl="1"/>
            <a:r>
              <a:rPr lang="en-US" dirty="0" smtClean="0"/>
              <a:t>When to use this versus </a:t>
            </a:r>
            <a:br>
              <a:rPr lang="en-US" dirty="0" smtClean="0"/>
            </a:br>
            <a:r>
              <a:rPr lang="en-US" dirty="0" smtClean="0"/>
              <a:t>summated scale scores?</a:t>
            </a:r>
            <a:endParaRPr lang="en-US" dirty="0"/>
          </a:p>
          <a:p>
            <a:endParaRPr lang="en-US" dirty="0"/>
          </a:p>
        </p:txBody>
      </p:sp>
      <p:sp>
        <p:nvSpPr>
          <p:cNvPr id="4" name="AutoShape 2" descr="Image result for little mari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57800" y="5622472"/>
            <a:ext cx="639699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5" descr="Image result for big mari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761014"/>
            <a:ext cx="16192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73494" y="5345473"/>
            <a:ext cx="3129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i="1" dirty="0" smtClean="0"/>
              <a:t>r</a:t>
            </a:r>
            <a:endParaRPr lang="en-US" sz="30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8100224" y="3886200"/>
            <a:ext cx="37702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i="1" dirty="0" smtClean="0"/>
              <a:t>R</a:t>
            </a:r>
            <a:endParaRPr lang="en-US" sz="3000" i="1" dirty="0"/>
          </a:p>
        </p:txBody>
      </p:sp>
    </p:spTree>
    <p:extLst>
      <p:ext uri="{BB962C8B-B14F-4D97-AF65-F5344CB8AC3E}">
        <p14:creationId xmlns:p14="http://schemas.microsoft.com/office/powerpoint/2010/main" val="361003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78952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Interpreting Correlations: </a:t>
            </a:r>
            <a:r>
              <a:rPr lang="en-US" i="1" dirty="0" smtClean="0"/>
              <a:t>p</a:t>
            </a:r>
            <a:r>
              <a:rPr lang="en-US" dirty="0" smtClean="0"/>
              <a:t>-values</a:t>
            </a:r>
          </a:p>
          <a:p>
            <a:r>
              <a:rPr lang="en-US" dirty="0" smtClean="0"/>
              <a:t>Challenges in Observational Research</a:t>
            </a:r>
          </a:p>
          <a:p>
            <a:pPr lvl="1"/>
            <a:r>
              <a:rPr lang="en-US" dirty="0"/>
              <a:t>Correlations reduced by poor psychometrics (reliability and validity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Combining measures</a:t>
            </a:r>
            <a:endParaRPr lang="en-US" dirty="0"/>
          </a:p>
          <a:p>
            <a:pPr lvl="1"/>
            <a:r>
              <a:rPr lang="en-US" dirty="0"/>
              <a:t>Individual predictors often </a:t>
            </a:r>
            <a:r>
              <a:rPr lang="en-US" dirty="0" smtClean="0"/>
              <a:t>weak</a:t>
            </a:r>
          </a:p>
          <a:p>
            <a:pPr lvl="2"/>
            <a:r>
              <a:rPr lang="en-US" dirty="0" smtClean="0"/>
              <a:t>Multiple regression</a:t>
            </a:r>
            <a:endParaRPr lang="en-US" dirty="0"/>
          </a:p>
          <a:p>
            <a:pPr lvl="1"/>
            <a:r>
              <a:rPr lang="en-US" dirty="0"/>
              <a:t>Correlation ≠ </a:t>
            </a:r>
            <a:r>
              <a:rPr lang="en-US" dirty="0" smtClean="0"/>
              <a:t>causation</a:t>
            </a:r>
          </a:p>
          <a:p>
            <a:pPr lvl="2"/>
            <a:r>
              <a:rPr lang="en-US" dirty="0" smtClean="0"/>
              <a:t>Directionality and 3</a:t>
            </a:r>
            <a:r>
              <a:rPr lang="en-US" baseline="30000" dirty="0" smtClean="0"/>
              <a:t>rd</a:t>
            </a:r>
            <a:r>
              <a:rPr lang="en-US" dirty="0" smtClean="0"/>
              <a:t>-variable problems</a:t>
            </a:r>
          </a:p>
          <a:p>
            <a:pPr lvl="2"/>
            <a:r>
              <a:rPr lang="en-US" dirty="0" smtClean="0"/>
              <a:t>Causal inference</a:t>
            </a:r>
          </a:p>
          <a:p>
            <a:pPr lvl="2"/>
            <a:r>
              <a:rPr lang="en-US" dirty="0" smtClean="0"/>
              <a:t>Advanced topics: Standardized betas (</a:t>
            </a:r>
            <a:r>
              <a:rPr lang="el-G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dirty="0" smtClean="0"/>
              <a:t>) , mediation, moderation</a:t>
            </a:r>
          </a:p>
          <a:p>
            <a:pPr lvl="2"/>
            <a:r>
              <a:rPr lang="en-US" dirty="0" smtClean="0"/>
              <a:t>Beyond causation: Prediction and description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64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63" name="Picture 2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18492" r="26607" b="11984"/>
          <a:stretch/>
        </p:blipFill>
        <p:spPr bwMode="auto">
          <a:xfrm>
            <a:off x="609600" y="152400"/>
            <a:ext cx="8153400" cy="6588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137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5334000"/>
            <a:ext cx="8153400" cy="762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One predictor…    not bad</a:t>
            </a:r>
            <a:endParaRPr lang="en-US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24107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74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228600"/>
            <a:ext cx="8153400" cy="5867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Try finding some more predictors…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3674"/>
            <a:ext cx="8305800" cy="624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445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228600"/>
            <a:ext cx="8153400" cy="5867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Now </a:t>
            </a:r>
            <a:r>
              <a:rPr lang="en-US" dirty="0" smtClean="0"/>
              <a:t>put them in a multiple regression…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2870200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352800"/>
            <a:ext cx="7128891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133600" y="4309060"/>
            <a:ext cx="2514600" cy="720140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09600" y="1295400"/>
            <a:ext cx="762000" cy="1447800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37226" y="2858385"/>
            <a:ext cx="2505974" cy="265815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71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700"/>
            <a:ext cx="9167033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848600" y="914400"/>
            <a:ext cx="1295400" cy="1600200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0"/>
            <a:ext cx="8008754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08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Correlation ≠ C</a:t>
            </a:r>
            <a:r>
              <a:rPr lang="en-US" dirty="0" smtClean="0"/>
              <a:t>ausation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Mantra of </a:t>
            </a:r>
            <a:r>
              <a:rPr lang="en-US" dirty="0" err="1" smtClean="0"/>
              <a:t>Psyc</a:t>
            </a:r>
            <a:r>
              <a:rPr lang="en-US" dirty="0" smtClean="0"/>
              <a:t> 1000</a:t>
            </a:r>
          </a:p>
          <a:p>
            <a:r>
              <a:rPr lang="en-US" dirty="0" smtClean="0"/>
              <a:t>Directionality problem</a:t>
            </a:r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-variable problem</a:t>
            </a:r>
          </a:p>
          <a:p>
            <a:pPr lvl="1"/>
            <a:r>
              <a:rPr lang="en-US" dirty="0" smtClean="0"/>
              <a:t>AKA Confounding</a:t>
            </a:r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6014972" y="2667000"/>
            <a:ext cx="16002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014972" y="4876800"/>
            <a:ext cx="16002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285924" y="2819400"/>
            <a:ext cx="10583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Education</a:t>
            </a:r>
            <a:br>
              <a:rPr lang="en-US" dirty="0" smtClean="0"/>
            </a:br>
            <a:r>
              <a:rPr lang="en-US" dirty="0" smtClean="0"/>
              <a:t>Level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43572" y="4876800"/>
            <a:ext cx="11801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Depression</a:t>
            </a:r>
            <a:br>
              <a:rPr lang="en-US" dirty="0" smtClean="0"/>
            </a:br>
            <a:r>
              <a:rPr lang="en-US" dirty="0" smtClean="0"/>
              <a:t>Symptom </a:t>
            </a:r>
            <a:br>
              <a:rPr lang="en-US" dirty="0" smtClean="0"/>
            </a:br>
            <a:r>
              <a:rPr lang="en-US" dirty="0" smtClean="0"/>
              <a:t>Severity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798744" y="3744686"/>
            <a:ext cx="0" cy="99060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999547" y="4044434"/>
            <a:ext cx="92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  <a:r>
              <a:rPr lang="en-US" dirty="0" smtClean="0"/>
              <a:t> = -.20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06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Correlation ≠ C</a:t>
            </a:r>
            <a:r>
              <a:rPr lang="en-US" dirty="0" smtClean="0"/>
              <a:t>ausation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262372" y="2667000"/>
            <a:ext cx="16002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262372" y="4876800"/>
            <a:ext cx="16002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33324" y="2819400"/>
            <a:ext cx="10583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Education</a:t>
            </a:r>
            <a:br>
              <a:rPr lang="en-US" dirty="0" smtClean="0"/>
            </a:br>
            <a:r>
              <a:rPr lang="en-US" dirty="0" smtClean="0"/>
              <a:t>Level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90972" y="4876800"/>
            <a:ext cx="11801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Depression</a:t>
            </a:r>
            <a:br>
              <a:rPr lang="en-US" dirty="0" smtClean="0"/>
            </a:br>
            <a:r>
              <a:rPr lang="en-US" dirty="0" smtClean="0"/>
              <a:t>Symptom </a:t>
            </a:r>
            <a:br>
              <a:rPr lang="en-US" dirty="0" smtClean="0"/>
            </a:br>
            <a:r>
              <a:rPr lang="en-US" dirty="0" smtClean="0"/>
              <a:t>Severity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046144" y="3744686"/>
            <a:ext cx="0" cy="990600"/>
          </a:xfrm>
          <a:prstGeom prst="straightConnector1">
            <a:avLst/>
          </a:prstGeom>
          <a:ln w="38100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246947" y="4044434"/>
            <a:ext cx="92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  <a:r>
              <a:rPr lang="en-US" dirty="0" smtClean="0"/>
              <a:t> = -.20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75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Correlation ≠ C</a:t>
            </a:r>
            <a:r>
              <a:rPr lang="en-US" dirty="0" smtClean="0"/>
              <a:t>ausation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262372" y="2667000"/>
            <a:ext cx="16002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262372" y="4876800"/>
            <a:ext cx="16002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33324" y="2819400"/>
            <a:ext cx="10583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Education</a:t>
            </a:r>
            <a:br>
              <a:rPr lang="en-US" dirty="0" smtClean="0"/>
            </a:br>
            <a:r>
              <a:rPr lang="en-US" dirty="0" smtClean="0"/>
              <a:t>Level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90972" y="4876800"/>
            <a:ext cx="11801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Depression</a:t>
            </a:r>
            <a:br>
              <a:rPr lang="en-US" dirty="0" smtClean="0"/>
            </a:br>
            <a:r>
              <a:rPr lang="en-US" dirty="0" smtClean="0"/>
              <a:t>Symptom </a:t>
            </a:r>
            <a:br>
              <a:rPr lang="en-US" dirty="0" smtClean="0"/>
            </a:br>
            <a:r>
              <a:rPr lang="en-US" dirty="0" smtClean="0"/>
              <a:t>Severity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046144" y="3744686"/>
            <a:ext cx="0" cy="990600"/>
          </a:xfrm>
          <a:prstGeom prst="straightConnector1">
            <a:avLst/>
          </a:prstGeom>
          <a:ln w="38100"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246947" y="4044434"/>
            <a:ext cx="92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  <a:r>
              <a:rPr lang="en-US" dirty="0" smtClean="0"/>
              <a:t> = -.20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43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Correlation ≠ C</a:t>
            </a:r>
            <a:r>
              <a:rPr lang="en-US" dirty="0" smtClean="0"/>
              <a:t>ausation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262372" y="2667000"/>
            <a:ext cx="16002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262372" y="4876800"/>
            <a:ext cx="16002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33324" y="2819400"/>
            <a:ext cx="10583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Education</a:t>
            </a:r>
            <a:br>
              <a:rPr lang="en-US" dirty="0" smtClean="0"/>
            </a:br>
            <a:r>
              <a:rPr lang="en-US" dirty="0" smtClean="0"/>
              <a:t>Level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90972" y="4876800"/>
            <a:ext cx="11801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Depression</a:t>
            </a:r>
            <a:br>
              <a:rPr lang="en-US" dirty="0" smtClean="0"/>
            </a:br>
            <a:r>
              <a:rPr lang="en-US" dirty="0" smtClean="0"/>
              <a:t>Symptom </a:t>
            </a:r>
            <a:br>
              <a:rPr lang="en-US" dirty="0" smtClean="0"/>
            </a:br>
            <a:r>
              <a:rPr lang="en-US" dirty="0" smtClean="0"/>
              <a:t>Severity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046144" y="3744686"/>
            <a:ext cx="0" cy="990600"/>
          </a:xfrm>
          <a:prstGeom prst="straightConnector1">
            <a:avLst/>
          </a:prstGeom>
          <a:ln w="38100"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246947" y="4044434"/>
            <a:ext cx="92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  <a:r>
              <a:rPr lang="en-US" dirty="0" smtClean="0"/>
              <a:t> = -.20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876800" y="3766456"/>
            <a:ext cx="0" cy="990600"/>
          </a:xfrm>
          <a:prstGeom prst="straightConnector1">
            <a:avLst/>
          </a:prstGeom>
          <a:ln w="38100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03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Correlation ≠ C</a:t>
            </a:r>
            <a:r>
              <a:rPr lang="en-US" dirty="0" smtClean="0"/>
              <a:t>ausation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262372" y="2667000"/>
            <a:ext cx="16002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262372" y="4876800"/>
            <a:ext cx="16002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33324" y="2819400"/>
            <a:ext cx="10583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Education</a:t>
            </a:r>
            <a:br>
              <a:rPr lang="en-US" dirty="0" smtClean="0"/>
            </a:br>
            <a:r>
              <a:rPr lang="en-US" dirty="0" smtClean="0"/>
              <a:t>Level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90972" y="4876800"/>
            <a:ext cx="11801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Depression</a:t>
            </a:r>
            <a:br>
              <a:rPr lang="en-US" dirty="0" smtClean="0"/>
            </a:br>
            <a:r>
              <a:rPr lang="en-US" dirty="0" smtClean="0"/>
              <a:t>Symptom </a:t>
            </a:r>
            <a:br>
              <a:rPr lang="en-US" dirty="0" smtClean="0"/>
            </a:br>
            <a:r>
              <a:rPr lang="en-US" dirty="0" smtClean="0"/>
              <a:t>Severity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276600" y="3332381"/>
            <a:ext cx="937401" cy="515719"/>
          </a:xfrm>
          <a:prstGeom prst="straightConnector1">
            <a:avLst/>
          </a:prstGeom>
          <a:ln w="38100"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246947" y="4044434"/>
            <a:ext cx="92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  <a:r>
              <a:rPr lang="en-US" dirty="0" smtClean="0"/>
              <a:t> = -.20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276600" y="4413766"/>
            <a:ext cx="871472" cy="707962"/>
          </a:xfrm>
          <a:prstGeom prst="straightConnector1">
            <a:avLst/>
          </a:prstGeom>
          <a:ln w="38100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1676400" y="3673733"/>
            <a:ext cx="16002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003170" y="3826133"/>
            <a:ext cx="946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Parental</a:t>
            </a:r>
            <a:br>
              <a:rPr lang="en-US" dirty="0" smtClean="0"/>
            </a:br>
            <a:r>
              <a:rPr lang="en-US" dirty="0" smtClean="0"/>
              <a:t>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47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Interpreting Correlations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Correlation coefficient</a:t>
            </a:r>
          </a:p>
          <a:p>
            <a:pPr lvl="1"/>
            <a:r>
              <a:rPr lang="en-US" dirty="0" smtClean="0"/>
              <a:t>Magnitude</a:t>
            </a:r>
          </a:p>
          <a:p>
            <a:pPr lvl="2"/>
            <a:r>
              <a:rPr lang="en-US" dirty="0" smtClean="0"/>
              <a:t>Clinical significance, real-world significance, public health significance</a:t>
            </a:r>
          </a:p>
          <a:p>
            <a:pPr lvl="1"/>
            <a:r>
              <a:rPr lang="en-US" i="1" dirty="0" smtClean="0"/>
              <a:t>p</a:t>
            </a:r>
            <a:r>
              <a:rPr lang="en-US" dirty="0" smtClean="0"/>
              <a:t>-value</a:t>
            </a:r>
          </a:p>
          <a:p>
            <a:pPr lvl="2"/>
            <a:r>
              <a:rPr lang="en-US" dirty="0" smtClean="0"/>
              <a:t>Probability of observing an association of a particular magnitude when no real-world relationship exists</a:t>
            </a:r>
          </a:p>
          <a:p>
            <a:pPr lvl="2"/>
            <a:r>
              <a:rPr lang="en-US" dirty="0" smtClean="0"/>
              <a:t>More simply: Probability the result is due to sampling error</a:t>
            </a:r>
          </a:p>
          <a:p>
            <a:pPr lvl="2"/>
            <a:r>
              <a:rPr lang="en-US" dirty="0" smtClean="0"/>
              <a:t>Even more simply: Probability the result is due to chance</a:t>
            </a:r>
          </a:p>
          <a:p>
            <a:pPr lvl="2"/>
            <a:r>
              <a:rPr lang="en-US" i="1" dirty="0" smtClean="0"/>
              <a:t>p</a:t>
            </a:r>
            <a:r>
              <a:rPr lang="en-US" dirty="0" smtClean="0"/>
              <a:t> &lt; .05 means statistically significant, trustworthy, reliable, not due to chance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13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Correlation ≠ C</a:t>
            </a:r>
            <a:r>
              <a:rPr lang="en-US" dirty="0" smtClean="0"/>
              <a:t>ausation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262372" y="2667000"/>
            <a:ext cx="16002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262372" y="4876800"/>
            <a:ext cx="16002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87827" y="2819400"/>
            <a:ext cx="949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Pot</a:t>
            </a:r>
            <a:br>
              <a:rPr lang="en-US" dirty="0" smtClean="0"/>
            </a:br>
            <a:r>
              <a:rPr lang="en-US" dirty="0" smtClean="0"/>
              <a:t>Smoking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23034" y="4992469"/>
            <a:ext cx="11160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Ice Cream</a:t>
            </a:r>
            <a:br>
              <a:rPr lang="en-US" dirty="0" smtClean="0"/>
            </a:br>
            <a:r>
              <a:rPr lang="en-US" dirty="0"/>
              <a:t>Eating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046144" y="3744686"/>
            <a:ext cx="0" cy="99060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246947" y="4044434"/>
            <a:ext cx="84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  <a:r>
              <a:rPr lang="en-US" dirty="0" smtClean="0"/>
              <a:t> = .20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52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Causal Inference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Ability to infer (assert) causation exists on a continuum</a:t>
            </a:r>
          </a:p>
          <a:p>
            <a:r>
              <a:rPr lang="en-US" dirty="0" smtClean="0"/>
              <a:t>Requirements for Causation</a:t>
            </a:r>
          </a:p>
          <a:p>
            <a:pPr lvl="1"/>
            <a:r>
              <a:rPr lang="en-US" dirty="0" smtClean="0"/>
              <a:t>Internal validity: Rule </a:t>
            </a:r>
            <a:r>
              <a:rPr lang="en-US" dirty="0"/>
              <a:t>out 3</a:t>
            </a:r>
            <a:r>
              <a:rPr lang="en-US" baseline="30000" dirty="0"/>
              <a:t>rd</a:t>
            </a:r>
            <a:r>
              <a:rPr lang="en-US" dirty="0"/>
              <a:t> variables (</a:t>
            </a:r>
            <a:r>
              <a:rPr lang="en-US" dirty="0" smtClean="0"/>
              <a:t>alternative explanations)</a:t>
            </a:r>
            <a:endParaRPr lang="en-US" dirty="0"/>
          </a:p>
          <a:p>
            <a:pPr lvl="1"/>
            <a:r>
              <a:rPr lang="en-US" dirty="0" smtClean="0"/>
              <a:t>Temporal precedence</a:t>
            </a:r>
          </a:p>
          <a:p>
            <a:r>
              <a:rPr lang="en-US" dirty="0" smtClean="0"/>
              <a:t>Also helpful</a:t>
            </a:r>
          </a:p>
          <a:p>
            <a:pPr lvl="1"/>
            <a:r>
              <a:rPr lang="en-US" dirty="0" smtClean="0"/>
              <a:t>Stronger associations</a:t>
            </a:r>
          </a:p>
          <a:p>
            <a:pPr lvl="1"/>
            <a:r>
              <a:rPr lang="en-US" dirty="0" smtClean="0"/>
              <a:t>Theoretically plausible</a:t>
            </a:r>
          </a:p>
          <a:p>
            <a:pPr lvl="1"/>
            <a:r>
              <a:rPr lang="en-US" dirty="0" smtClean="0"/>
              <a:t>Corroborating experimental evidence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88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–Variable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105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Methodologic Control</a:t>
            </a:r>
          </a:p>
          <a:p>
            <a:pPr lvl="1"/>
            <a:r>
              <a:rPr lang="en-US" dirty="0" smtClean="0"/>
              <a:t>If worried about a 3</a:t>
            </a:r>
            <a:r>
              <a:rPr lang="en-US" baseline="30000" dirty="0" smtClean="0"/>
              <a:t>rd</a:t>
            </a:r>
            <a:r>
              <a:rPr lang="en-US" dirty="0" smtClean="0"/>
              <a:t> variable, control for it in your sample (e.g., if worried about SES, only study doctors)</a:t>
            </a:r>
          </a:p>
          <a:p>
            <a:r>
              <a:rPr lang="en-US" dirty="0" smtClean="0"/>
              <a:t>Measure 3</a:t>
            </a:r>
            <a:r>
              <a:rPr lang="en-US" baseline="30000" dirty="0" smtClean="0"/>
              <a:t>rd</a:t>
            </a:r>
            <a:r>
              <a:rPr lang="en-US" dirty="0" smtClean="0"/>
              <a:t> Variables</a:t>
            </a:r>
          </a:p>
          <a:p>
            <a:pPr lvl="1"/>
            <a:r>
              <a:rPr lang="en-US" dirty="0" smtClean="0"/>
              <a:t>Measure potential confounders to show they are not correlated with the variables you wish to study</a:t>
            </a:r>
          </a:p>
          <a:p>
            <a:r>
              <a:rPr lang="en-US" dirty="0" smtClean="0"/>
              <a:t>Statistically Control for 3</a:t>
            </a:r>
            <a:r>
              <a:rPr lang="en-US" baseline="30000" dirty="0" smtClean="0"/>
              <a:t>rd</a:t>
            </a:r>
            <a:r>
              <a:rPr lang="en-US" dirty="0" smtClean="0"/>
              <a:t> Variables</a:t>
            </a:r>
          </a:p>
          <a:p>
            <a:pPr lvl="1"/>
            <a:r>
              <a:rPr lang="en-US" dirty="0" smtClean="0"/>
              <a:t>Easy </a:t>
            </a:r>
            <a:r>
              <a:rPr lang="en-US" dirty="0" err="1" smtClean="0"/>
              <a:t>peasy</a:t>
            </a:r>
            <a:r>
              <a:rPr lang="en-US" dirty="0" smtClean="0"/>
              <a:t>. Many statistical techniques for doing this (e.g., partial correlations, ANCOVA), but we’ll just use regression</a:t>
            </a:r>
          </a:p>
          <a:p>
            <a:pPr lvl="1"/>
            <a:r>
              <a:rPr lang="en-US" dirty="0" smtClean="0"/>
              <a:t>Only works well if the potential confounder was measured well (breast milk example)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9250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Control in Regression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2514600" cy="1930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610" y="1168066"/>
            <a:ext cx="4829463" cy="1703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86000"/>
            <a:ext cx="4876799" cy="1601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3" y="3429000"/>
            <a:ext cx="895096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257800" y="4025712"/>
            <a:ext cx="1447800" cy="1917887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772400" y="4025712"/>
            <a:ext cx="1209733" cy="1917887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09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Control in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Imagine that cigarette smoking across the lifespan is correlated with physical health at age 60 (</a:t>
            </a:r>
            <a:r>
              <a:rPr lang="en-US" i="1" dirty="0" smtClean="0"/>
              <a:t>r</a:t>
            </a:r>
            <a:r>
              <a:rPr lang="en-US" dirty="0" smtClean="0"/>
              <a:t> = -.40)</a:t>
            </a:r>
          </a:p>
          <a:p>
            <a:r>
              <a:rPr lang="en-US" dirty="0" smtClean="0"/>
              <a:t>If you were a cigarette company, what third variables might you blame?</a:t>
            </a:r>
          </a:p>
          <a:p>
            <a:r>
              <a:rPr lang="en-US" dirty="0" smtClean="0"/>
              <a:t>Alcohol use, extraversion, income, education level, poor coping skills</a:t>
            </a:r>
          </a:p>
          <a:p>
            <a:r>
              <a:rPr lang="en-US" dirty="0" smtClean="0"/>
              <a:t>Do a multiple regression and find that smoking is still associated with physical health even after controlling for those variables (</a:t>
            </a:r>
            <a:r>
              <a:rPr lang="el-G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-.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37,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&lt; .001)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95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Temporal Precedence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Cross-sectional vs. longitudinal study</a:t>
            </a:r>
          </a:p>
          <a:p>
            <a:pPr lvl="1"/>
            <a:r>
              <a:rPr lang="en-US" dirty="0" smtClean="0"/>
              <a:t>Prospective vs. retrospective study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953000" y="3039070"/>
            <a:ext cx="16002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953000" y="5248870"/>
            <a:ext cx="16002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223952" y="3048000"/>
            <a:ext cx="10583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Education</a:t>
            </a:r>
            <a:br>
              <a:rPr lang="en-US" dirty="0" smtClean="0"/>
            </a:br>
            <a:r>
              <a:rPr lang="en-US" dirty="0" smtClean="0"/>
              <a:t>Level</a:t>
            </a:r>
            <a:br>
              <a:rPr lang="en-US" dirty="0" smtClean="0"/>
            </a:br>
            <a:r>
              <a:rPr lang="en-US" sz="1600" dirty="0" smtClean="0"/>
              <a:t>T2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5116611" y="5223164"/>
            <a:ext cx="12893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Depression</a:t>
            </a:r>
            <a:br>
              <a:rPr lang="en-US" dirty="0" smtClean="0"/>
            </a:br>
            <a:r>
              <a:rPr lang="en-US" dirty="0" smtClean="0"/>
              <a:t>Symptom </a:t>
            </a:r>
            <a:br>
              <a:rPr lang="en-US" dirty="0" smtClean="0"/>
            </a:br>
            <a:r>
              <a:rPr lang="en-US" dirty="0" smtClean="0"/>
              <a:t>Severity  </a:t>
            </a:r>
            <a:r>
              <a:rPr lang="en-US" sz="1600" dirty="0" smtClean="0"/>
              <a:t>T2</a:t>
            </a:r>
            <a:endParaRPr lang="en-US" sz="1600" dirty="0"/>
          </a:p>
        </p:txBody>
      </p:sp>
      <p:sp>
        <p:nvSpPr>
          <p:cNvPr id="9" name="Oval 8"/>
          <p:cNvSpPr/>
          <p:nvPr/>
        </p:nvSpPr>
        <p:spPr>
          <a:xfrm>
            <a:off x="1905000" y="3048000"/>
            <a:ext cx="16002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905000" y="5257800"/>
            <a:ext cx="16002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175952" y="3048000"/>
            <a:ext cx="10583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Education</a:t>
            </a:r>
            <a:br>
              <a:rPr lang="en-US" dirty="0" smtClean="0"/>
            </a:br>
            <a:r>
              <a:rPr lang="en-US" dirty="0" smtClean="0"/>
              <a:t>Level</a:t>
            </a:r>
            <a:br>
              <a:rPr lang="en-US" dirty="0" smtClean="0"/>
            </a:br>
            <a:r>
              <a:rPr lang="en-US" sz="1600" dirty="0" smtClean="0"/>
              <a:t>T1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2079002" y="5237018"/>
            <a:ext cx="12893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Depression</a:t>
            </a:r>
            <a:br>
              <a:rPr lang="en-US" dirty="0" smtClean="0"/>
            </a:br>
            <a:r>
              <a:rPr lang="en-US" dirty="0" smtClean="0"/>
              <a:t>Symptom </a:t>
            </a:r>
            <a:br>
              <a:rPr lang="en-US" dirty="0" smtClean="0"/>
            </a:br>
            <a:r>
              <a:rPr lang="en-US" dirty="0" smtClean="0"/>
              <a:t>Severity  </a:t>
            </a:r>
            <a:r>
              <a:rPr lang="en-US" sz="1600" dirty="0" smtClean="0"/>
              <a:t>T1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6913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Temporal Precedence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953000" y="3039070"/>
            <a:ext cx="16002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953000" y="5248870"/>
            <a:ext cx="16002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223952" y="3048000"/>
            <a:ext cx="10583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Education</a:t>
            </a:r>
            <a:br>
              <a:rPr lang="en-US" dirty="0" smtClean="0"/>
            </a:br>
            <a:r>
              <a:rPr lang="en-US" dirty="0" smtClean="0"/>
              <a:t>Level</a:t>
            </a:r>
            <a:br>
              <a:rPr lang="en-US" dirty="0" smtClean="0"/>
            </a:br>
            <a:r>
              <a:rPr lang="en-US" sz="1600" dirty="0" smtClean="0"/>
              <a:t>T2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5116611" y="5223164"/>
            <a:ext cx="12893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Depression</a:t>
            </a:r>
            <a:br>
              <a:rPr lang="en-US" dirty="0" smtClean="0"/>
            </a:br>
            <a:r>
              <a:rPr lang="en-US" dirty="0" smtClean="0"/>
              <a:t>Symptom </a:t>
            </a:r>
            <a:br>
              <a:rPr lang="en-US" dirty="0" smtClean="0"/>
            </a:br>
            <a:r>
              <a:rPr lang="en-US" dirty="0" smtClean="0"/>
              <a:t>Severity  </a:t>
            </a:r>
            <a:r>
              <a:rPr lang="en-US" sz="1600" dirty="0" smtClean="0"/>
              <a:t>T2</a:t>
            </a:r>
            <a:endParaRPr lang="en-US" sz="1600" dirty="0"/>
          </a:p>
        </p:txBody>
      </p:sp>
      <p:sp>
        <p:nvSpPr>
          <p:cNvPr id="9" name="Oval 8"/>
          <p:cNvSpPr/>
          <p:nvPr/>
        </p:nvSpPr>
        <p:spPr>
          <a:xfrm>
            <a:off x="1905000" y="3048000"/>
            <a:ext cx="16002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905000" y="5257800"/>
            <a:ext cx="16002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175952" y="3048000"/>
            <a:ext cx="10583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Education</a:t>
            </a:r>
            <a:br>
              <a:rPr lang="en-US" dirty="0" smtClean="0"/>
            </a:br>
            <a:r>
              <a:rPr lang="en-US" dirty="0" smtClean="0"/>
              <a:t>Level</a:t>
            </a:r>
            <a:br>
              <a:rPr lang="en-US" dirty="0" smtClean="0"/>
            </a:br>
            <a:r>
              <a:rPr lang="en-US" sz="1600" dirty="0" smtClean="0"/>
              <a:t>T1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2079002" y="5237018"/>
            <a:ext cx="12893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Depression</a:t>
            </a:r>
            <a:br>
              <a:rPr lang="en-US" dirty="0" smtClean="0"/>
            </a:br>
            <a:r>
              <a:rPr lang="en-US" dirty="0" smtClean="0"/>
              <a:t>Symptom </a:t>
            </a:r>
            <a:br>
              <a:rPr lang="en-US" dirty="0" smtClean="0"/>
            </a:br>
            <a:r>
              <a:rPr lang="en-US" dirty="0" smtClean="0"/>
              <a:t>Severity  </a:t>
            </a:r>
            <a:r>
              <a:rPr lang="en-US" sz="1600" dirty="0" smtClean="0"/>
              <a:t>T1</a:t>
            </a:r>
            <a:endParaRPr lang="en-US" sz="16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688772" y="4125686"/>
            <a:ext cx="0" cy="99060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505200" y="3846731"/>
            <a:ext cx="1447800" cy="1487269"/>
          </a:xfrm>
          <a:prstGeom prst="straightConnector1">
            <a:avLst/>
          </a:prstGeom>
          <a:ln w="38100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657600" y="3467100"/>
            <a:ext cx="1143000" cy="38100"/>
          </a:xfrm>
          <a:prstGeom prst="straightConnector1">
            <a:avLst/>
          </a:prstGeom>
          <a:ln w="38100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654552" y="5726852"/>
            <a:ext cx="1143000" cy="38100"/>
          </a:xfrm>
          <a:prstGeom prst="straightConnector1">
            <a:avLst/>
          </a:prstGeom>
          <a:ln w="38100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389930" y="3866466"/>
            <a:ext cx="1639270" cy="1382404"/>
          </a:xfrm>
          <a:prstGeom prst="straightConnector1">
            <a:avLst/>
          </a:prstGeom>
          <a:ln w="38100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776119" y="4095065"/>
            <a:ext cx="0" cy="99060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147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Temporal Precedence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953000" y="3039070"/>
            <a:ext cx="16002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953000" y="5248870"/>
            <a:ext cx="16002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223952" y="3048000"/>
            <a:ext cx="10583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Education</a:t>
            </a:r>
            <a:br>
              <a:rPr lang="en-US" dirty="0" smtClean="0"/>
            </a:br>
            <a:r>
              <a:rPr lang="en-US" dirty="0" smtClean="0"/>
              <a:t>Level</a:t>
            </a:r>
            <a:br>
              <a:rPr lang="en-US" dirty="0" smtClean="0"/>
            </a:br>
            <a:r>
              <a:rPr lang="en-US" sz="1600" dirty="0" smtClean="0"/>
              <a:t>T2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5116611" y="5223164"/>
            <a:ext cx="12893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Depression</a:t>
            </a:r>
            <a:br>
              <a:rPr lang="en-US" dirty="0" smtClean="0"/>
            </a:br>
            <a:r>
              <a:rPr lang="en-US" dirty="0" smtClean="0"/>
              <a:t>Symptom </a:t>
            </a:r>
            <a:br>
              <a:rPr lang="en-US" dirty="0" smtClean="0"/>
            </a:br>
            <a:r>
              <a:rPr lang="en-US" dirty="0" smtClean="0"/>
              <a:t>Severity  </a:t>
            </a:r>
            <a:r>
              <a:rPr lang="en-US" sz="1600" dirty="0" smtClean="0"/>
              <a:t>T2</a:t>
            </a:r>
            <a:endParaRPr lang="en-US" sz="1600" dirty="0"/>
          </a:p>
        </p:txBody>
      </p:sp>
      <p:sp>
        <p:nvSpPr>
          <p:cNvPr id="9" name="Oval 8"/>
          <p:cNvSpPr/>
          <p:nvPr/>
        </p:nvSpPr>
        <p:spPr>
          <a:xfrm>
            <a:off x="1905000" y="3048000"/>
            <a:ext cx="16002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905000" y="5257800"/>
            <a:ext cx="16002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175952" y="3048000"/>
            <a:ext cx="10583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Education</a:t>
            </a:r>
            <a:br>
              <a:rPr lang="en-US" dirty="0" smtClean="0"/>
            </a:br>
            <a:r>
              <a:rPr lang="en-US" dirty="0" smtClean="0"/>
              <a:t>Level</a:t>
            </a:r>
            <a:br>
              <a:rPr lang="en-US" dirty="0" smtClean="0"/>
            </a:br>
            <a:r>
              <a:rPr lang="en-US" sz="1600" dirty="0" smtClean="0"/>
              <a:t>T1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2079002" y="5237018"/>
            <a:ext cx="12893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Depression</a:t>
            </a:r>
            <a:br>
              <a:rPr lang="en-US" dirty="0" smtClean="0"/>
            </a:br>
            <a:r>
              <a:rPr lang="en-US" dirty="0" smtClean="0"/>
              <a:t>Symptom </a:t>
            </a:r>
            <a:br>
              <a:rPr lang="en-US" dirty="0" smtClean="0"/>
            </a:br>
            <a:r>
              <a:rPr lang="en-US" dirty="0" smtClean="0"/>
              <a:t>Severity  </a:t>
            </a:r>
            <a:r>
              <a:rPr lang="en-US" sz="1600" dirty="0" smtClean="0"/>
              <a:t>T1</a:t>
            </a:r>
            <a:endParaRPr lang="en-US" sz="16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688772" y="4125686"/>
            <a:ext cx="0" cy="99060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505200" y="3846731"/>
            <a:ext cx="1447800" cy="1487269"/>
          </a:xfrm>
          <a:prstGeom prst="straightConnector1">
            <a:avLst/>
          </a:prstGeom>
          <a:ln w="38100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657600" y="3467100"/>
            <a:ext cx="1143000" cy="38100"/>
          </a:xfrm>
          <a:prstGeom prst="straightConnector1">
            <a:avLst/>
          </a:prstGeom>
          <a:ln w="38100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654552" y="5726852"/>
            <a:ext cx="1143000" cy="38100"/>
          </a:xfrm>
          <a:prstGeom prst="straightConnector1">
            <a:avLst/>
          </a:prstGeom>
          <a:ln w="38100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389930" y="3866466"/>
            <a:ext cx="1639270" cy="1382404"/>
          </a:xfrm>
          <a:prstGeom prst="straightConnector1">
            <a:avLst/>
          </a:prstGeom>
          <a:ln w="38100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776119" y="4095065"/>
            <a:ext cx="0" cy="99060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191000" y="4050268"/>
            <a:ext cx="83548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.03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291091" y="4773212"/>
            <a:ext cx="83388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.21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4680" y="1822587"/>
            <a:ext cx="8128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Education level at T1 predicts Depression at T2, while controlling for Depression at T1. </a:t>
            </a:r>
            <a:br>
              <a:rPr lang="en-US" dirty="0" smtClean="0"/>
            </a:br>
            <a:r>
              <a:rPr lang="en-US" dirty="0" smtClean="0"/>
              <a:t>More or less, Education level at T1 predicts </a:t>
            </a:r>
            <a:r>
              <a:rPr lang="en-US" i="1" dirty="0" smtClean="0"/>
              <a:t>changes</a:t>
            </a:r>
            <a:r>
              <a:rPr lang="en-US" dirty="0" smtClean="0"/>
              <a:t> in depression.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0997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frontiersin.org/files/Articles/50162/fpsyg-04-00433-HTML/image_m/fpsyg-04-00433-g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28800"/>
            <a:ext cx="6553200" cy="4401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5-Point Star 4"/>
          <p:cNvSpPr/>
          <p:nvPr/>
        </p:nvSpPr>
        <p:spPr>
          <a:xfrm>
            <a:off x="24245" y="38100"/>
            <a:ext cx="2286000" cy="213360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38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frontiersin.org/files/Articles/50162/fpsyg-04-00433-HTML/image_m/fpsyg-04-00433-g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28800"/>
            <a:ext cx="6553200" cy="4401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22744"/>
          <a:stretch/>
        </p:blipFill>
        <p:spPr>
          <a:xfrm>
            <a:off x="5181600" y="3200400"/>
            <a:ext cx="690428" cy="533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b="22744"/>
          <a:stretch/>
        </p:blipFill>
        <p:spPr>
          <a:xfrm>
            <a:off x="4864095" y="2324100"/>
            <a:ext cx="690428" cy="533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b="22744"/>
          <a:stretch/>
        </p:blipFill>
        <p:spPr>
          <a:xfrm>
            <a:off x="5554523" y="2337955"/>
            <a:ext cx="690428" cy="533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b="22744"/>
          <a:stretch/>
        </p:blipFill>
        <p:spPr>
          <a:xfrm flipH="1">
            <a:off x="2590800" y="4953000"/>
            <a:ext cx="518547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110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Significance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Depends on the </a:t>
            </a:r>
            <a:br>
              <a:rPr lang="en-US" dirty="0" smtClean="0"/>
            </a:br>
            <a:r>
              <a:rPr lang="en-US" dirty="0" smtClean="0"/>
              <a:t>observed effect </a:t>
            </a:r>
            <a:br>
              <a:rPr lang="en-US" dirty="0" smtClean="0"/>
            </a:br>
            <a:r>
              <a:rPr lang="en-US" dirty="0" smtClean="0"/>
              <a:t>(magnitude of the </a:t>
            </a:r>
            <a:br>
              <a:rPr lang="en-US" dirty="0" smtClean="0"/>
            </a:br>
            <a:r>
              <a:rPr lang="en-US" dirty="0" smtClean="0"/>
              <a:t>correlation)</a:t>
            </a:r>
          </a:p>
          <a:p>
            <a:r>
              <a:rPr lang="en-US" dirty="0" smtClean="0"/>
              <a:t>Depends on the </a:t>
            </a:r>
            <a:br>
              <a:rPr lang="en-US" dirty="0" smtClean="0"/>
            </a:br>
            <a:r>
              <a:rPr lang="en-US" dirty="0" smtClean="0"/>
              <a:t>sample size</a:t>
            </a:r>
            <a:endParaRPr lang="en-US" dirty="0"/>
          </a:p>
        </p:txBody>
      </p:sp>
      <p:pic>
        <p:nvPicPr>
          <p:cNvPr id="1026" name="Picture 2" descr="eUu8W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60" r="2899"/>
          <a:stretch/>
        </p:blipFill>
        <p:spPr bwMode="auto">
          <a:xfrm>
            <a:off x="3657600" y="1600200"/>
            <a:ext cx="5410200" cy="5144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046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Rather than examining how A causes B, focuses on a causal chain: A causing B causing C…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200400" y="5248870"/>
            <a:ext cx="16002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364011" y="5223164"/>
            <a:ext cx="12893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Depression</a:t>
            </a:r>
            <a:br>
              <a:rPr lang="en-US" dirty="0" smtClean="0"/>
            </a:br>
            <a:r>
              <a:rPr lang="en-US" dirty="0" smtClean="0"/>
              <a:t>Symptom </a:t>
            </a:r>
            <a:br>
              <a:rPr lang="en-US" dirty="0" smtClean="0"/>
            </a:br>
            <a:r>
              <a:rPr lang="en-US" dirty="0" smtClean="0"/>
              <a:t>Severity  </a:t>
            </a:r>
            <a:r>
              <a:rPr lang="en-US" sz="1600" dirty="0" smtClean="0"/>
              <a:t>T2</a:t>
            </a:r>
            <a:endParaRPr lang="en-US" sz="1600" dirty="0"/>
          </a:p>
        </p:txBody>
      </p:sp>
      <p:sp>
        <p:nvSpPr>
          <p:cNvPr id="8" name="Oval 7"/>
          <p:cNvSpPr/>
          <p:nvPr/>
        </p:nvSpPr>
        <p:spPr>
          <a:xfrm>
            <a:off x="152400" y="3048000"/>
            <a:ext cx="16002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188762" y="2882839"/>
            <a:ext cx="1905000" cy="12043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23352" y="3048000"/>
            <a:ext cx="10583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Education</a:t>
            </a:r>
            <a:br>
              <a:rPr lang="en-US" dirty="0" smtClean="0"/>
            </a:br>
            <a:r>
              <a:rPr lang="en-US" dirty="0" smtClean="0"/>
              <a:t>Level</a:t>
            </a:r>
            <a:br>
              <a:rPr lang="en-US" dirty="0" smtClean="0"/>
            </a:br>
            <a:r>
              <a:rPr lang="en-US" sz="1600" dirty="0" smtClean="0"/>
              <a:t>T1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6225293" y="3111439"/>
            <a:ext cx="18407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Child Depression</a:t>
            </a:r>
            <a:br>
              <a:rPr lang="en-US" dirty="0" smtClean="0"/>
            </a:br>
            <a:r>
              <a:rPr lang="en-US" dirty="0" smtClean="0"/>
              <a:t>Symptom Severity</a:t>
            </a:r>
            <a:br>
              <a:rPr lang="en-US" dirty="0" smtClean="0"/>
            </a:br>
            <a:r>
              <a:rPr lang="en-US" sz="1600" dirty="0" smtClean="0"/>
              <a:t>T3</a:t>
            </a:r>
            <a:endParaRPr lang="en-US" sz="16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752600" y="3846731"/>
            <a:ext cx="1447800" cy="1487269"/>
          </a:xfrm>
          <a:prstGeom prst="straightConnector1">
            <a:avLst/>
          </a:prstGeom>
          <a:ln w="38100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877270" y="4087202"/>
            <a:ext cx="1639270" cy="1382404"/>
          </a:xfrm>
          <a:prstGeom prst="straightConnector1">
            <a:avLst/>
          </a:prstGeom>
          <a:ln w="38100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96197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Different from mediation</a:t>
            </a:r>
          </a:p>
          <a:p>
            <a:r>
              <a:rPr lang="en-US" dirty="0" smtClean="0"/>
              <a:t>Also called “interaction” and “effect modification”</a:t>
            </a:r>
          </a:p>
          <a:p>
            <a:r>
              <a:rPr lang="en-US" dirty="0" smtClean="0"/>
              <a:t>Means that an association varies by group</a:t>
            </a:r>
          </a:p>
          <a:p>
            <a:r>
              <a:rPr lang="en-US" dirty="0" smtClean="0"/>
              <a:t>Relationship between A and B depends on C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514600" y="5248870"/>
            <a:ext cx="16002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78211" y="5223164"/>
            <a:ext cx="12893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Depression</a:t>
            </a:r>
            <a:br>
              <a:rPr lang="en-US" dirty="0" smtClean="0"/>
            </a:br>
            <a:r>
              <a:rPr lang="en-US" dirty="0" smtClean="0"/>
              <a:t>Symptom </a:t>
            </a:r>
            <a:br>
              <a:rPr lang="en-US" dirty="0" smtClean="0"/>
            </a:br>
            <a:r>
              <a:rPr lang="en-US" dirty="0" smtClean="0"/>
              <a:t>Severity  </a:t>
            </a:r>
            <a:r>
              <a:rPr lang="en-US" sz="1600" dirty="0" smtClean="0"/>
              <a:t>T2</a:t>
            </a:r>
            <a:endParaRPr lang="en-US" sz="1600" dirty="0"/>
          </a:p>
        </p:txBody>
      </p:sp>
      <p:sp>
        <p:nvSpPr>
          <p:cNvPr id="6" name="Oval 5"/>
          <p:cNvSpPr/>
          <p:nvPr/>
        </p:nvSpPr>
        <p:spPr>
          <a:xfrm>
            <a:off x="76200" y="3789218"/>
            <a:ext cx="16002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7152" y="3789218"/>
            <a:ext cx="10583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Education</a:t>
            </a:r>
            <a:br>
              <a:rPr lang="en-US" dirty="0" smtClean="0"/>
            </a:br>
            <a:r>
              <a:rPr lang="en-US" dirty="0" smtClean="0"/>
              <a:t>Level</a:t>
            </a:r>
            <a:br>
              <a:rPr lang="en-US" dirty="0" smtClean="0"/>
            </a:br>
            <a:r>
              <a:rPr lang="en-US" sz="1600" dirty="0" smtClean="0"/>
              <a:t>T1</a:t>
            </a:r>
            <a:endParaRPr lang="en-US" sz="16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676400" y="4572000"/>
            <a:ext cx="838200" cy="762000"/>
          </a:xfrm>
          <a:prstGeom prst="straightConnector1">
            <a:avLst/>
          </a:prstGeom>
          <a:ln w="38100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852691" y="4773212"/>
            <a:ext cx="83388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.21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7543800" y="5257800"/>
            <a:ext cx="16002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707411" y="5232094"/>
            <a:ext cx="12893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Depression</a:t>
            </a:r>
            <a:br>
              <a:rPr lang="en-US" dirty="0" smtClean="0"/>
            </a:br>
            <a:r>
              <a:rPr lang="en-US" dirty="0" smtClean="0"/>
              <a:t>Symptom </a:t>
            </a:r>
            <a:br>
              <a:rPr lang="en-US" dirty="0" smtClean="0"/>
            </a:br>
            <a:r>
              <a:rPr lang="en-US" dirty="0" smtClean="0"/>
              <a:t>Severity  </a:t>
            </a:r>
            <a:r>
              <a:rPr lang="en-US" sz="1600" dirty="0" smtClean="0"/>
              <a:t>T2</a:t>
            </a:r>
            <a:endParaRPr lang="en-US" sz="1600" dirty="0"/>
          </a:p>
        </p:txBody>
      </p:sp>
      <p:sp>
        <p:nvSpPr>
          <p:cNvPr id="13" name="Oval 12"/>
          <p:cNvSpPr/>
          <p:nvPr/>
        </p:nvSpPr>
        <p:spPr>
          <a:xfrm>
            <a:off x="5105400" y="3798148"/>
            <a:ext cx="16002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76352" y="3798148"/>
            <a:ext cx="10583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Education</a:t>
            </a:r>
            <a:br>
              <a:rPr lang="en-US" dirty="0" smtClean="0"/>
            </a:br>
            <a:r>
              <a:rPr lang="en-US" dirty="0" smtClean="0"/>
              <a:t>Level</a:t>
            </a:r>
            <a:br>
              <a:rPr lang="en-US" dirty="0" smtClean="0"/>
            </a:br>
            <a:r>
              <a:rPr lang="en-US" sz="1600" dirty="0" smtClean="0"/>
              <a:t>T1</a:t>
            </a:r>
            <a:endParaRPr lang="en-US" sz="16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705600" y="4580930"/>
            <a:ext cx="838200" cy="762000"/>
          </a:xfrm>
          <a:prstGeom prst="straightConnector1">
            <a:avLst/>
          </a:prstGeom>
          <a:ln w="38100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881891" y="4782142"/>
            <a:ext cx="82529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.11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4572000" y="3657600"/>
            <a:ext cx="0" cy="3200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47152" y="6347684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Males                                                                       Females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0844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Prediction and 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Observational research (and correlations) are important in their own right, regardless of whether or not associations are causal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/>
              <a:t>Decision-making research</a:t>
            </a:r>
          </a:p>
          <a:p>
            <a:pPr lvl="1"/>
            <a:r>
              <a:rPr lang="en-US" dirty="0" smtClean="0"/>
              <a:t>Personalized medicine, MMPI, Pandora, dating</a:t>
            </a:r>
          </a:p>
          <a:p>
            <a:pPr lvl="1"/>
            <a:r>
              <a:rPr lang="en-US" dirty="0" smtClean="0"/>
              <a:t>Others</a:t>
            </a:r>
          </a:p>
        </p:txBody>
      </p:sp>
    </p:spTree>
    <p:extLst>
      <p:ext uri="{BB962C8B-B14F-4D97-AF65-F5344CB8AC3E}">
        <p14:creationId xmlns:p14="http://schemas.microsoft.com/office/powerpoint/2010/main" val="22501273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218" b="-203"/>
          <a:stretch>
            <a:fillRect/>
          </a:stretch>
        </p:blipFill>
        <p:spPr bwMode="auto">
          <a:xfrm>
            <a:off x="3463" y="-228600"/>
            <a:ext cx="4433951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84"/>
          <a:stretch>
            <a:fillRect/>
          </a:stretch>
        </p:blipFill>
        <p:spPr bwMode="auto">
          <a:xfrm>
            <a:off x="5369132" y="-221673"/>
            <a:ext cx="3698668" cy="7014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91729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285" b="5989"/>
          <a:stretch>
            <a:fillRect/>
          </a:stretch>
        </p:blipFill>
        <p:spPr bwMode="auto">
          <a:xfrm>
            <a:off x="4762" y="4762"/>
            <a:ext cx="3992831" cy="441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52400"/>
            <a:ext cx="4572000" cy="6708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0132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39029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360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48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Challenges Encountered </a:t>
            </a:r>
            <a:r>
              <a:rPr lang="en-US" dirty="0" smtClean="0"/>
              <a:t>in Observational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Correlations reduced by poor psychometrics (reliability and validity)</a:t>
            </a:r>
          </a:p>
          <a:p>
            <a:r>
              <a:rPr lang="en-US" dirty="0" smtClean="0"/>
              <a:t>Individual predictors often weak</a:t>
            </a:r>
          </a:p>
          <a:p>
            <a:r>
              <a:rPr lang="en-US" dirty="0" smtClean="0"/>
              <a:t>Correlation </a:t>
            </a:r>
            <a:r>
              <a:rPr lang="en-US" dirty="0"/>
              <a:t>≠ causation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3886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Challenges Encountered in Observational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/>
          <a:lstStyle/>
          <a:p>
            <a:r>
              <a:rPr lang="en-US" dirty="0" smtClean="0"/>
              <a:t>Correlations reduced by poor psychometrics (reliability and validity)</a:t>
            </a:r>
          </a:p>
          <a:p>
            <a:pPr lvl="1"/>
            <a:r>
              <a:rPr lang="en-US" dirty="0" smtClean="0"/>
              <a:t>Use/make better measures (next unit)</a:t>
            </a:r>
          </a:p>
          <a:p>
            <a:pPr lvl="1"/>
            <a:r>
              <a:rPr lang="en-US" dirty="0" smtClean="0"/>
              <a:t>Combine measures</a:t>
            </a:r>
          </a:p>
          <a:p>
            <a:r>
              <a:rPr lang="en-US" dirty="0" smtClean="0"/>
              <a:t>Individual predictors often weak</a:t>
            </a:r>
          </a:p>
          <a:p>
            <a:pPr lvl="1"/>
            <a:r>
              <a:rPr lang="en-US" dirty="0" smtClean="0"/>
              <a:t>Multiple </a:t>
            </a:r>
            <a:r>
              <a:rPr lang="en-US" dirty="0" smtClean="0"/>
              <a:t>regression</a:t>
            </a:r>
            <a:endParaRPr lang="en-US" dirty="0" smtClean="0"/>
          </a:p>
          <a:p>
            <a:r>
              <a:rPr lang="en-US" dirty="0" smtClean="0"/>
              <a:t>Correlation </a:t>
            </a:r>
            <a:r>
              <a:rPr lang="en-US" dirty="0"/>
              <a:t>≠ </a:t>
            </a:r>
            <a:r>
              <a:rPr lang="en-US" dirty="0" smtClean="0"/>
              <a:t>causation</a:t>
            </a:r>
          </a:p>
          <a:p>
            <a:pPr lvl="1"/>
            <a:r>
              <a:rPr lang="en-US" dirty="0" smtClean="0"/>
              <a:t>Methods for improving causal inferences</a:t>
            </a:r>
          </a:p>
          <a:p>
            <a:pPr lvl="1"/>
            <a:r>
              <a:rPr lang="en-US" dirty="0" smtClean="0"/>
              <a:t>Prediction is fun too</a:t>
            </a:r>
          </a:p>
        </p:txBody>
      </p:sp>
    </p:spTree>
    <p:extLst>
      <p:ext uri="{BB962C8B-B14F-4D97-AF65-F5344CB8AC3E}">
        <p14:creationId xmlns:p14="http://schemas.microsoft.com/office/powerpoint/2010/main" val="353869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Combining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Any given item (or </a:t>
            </a:r>
            <a:r>
              <a:rPr lang="en-US" dirty="0" smtClean="0"/>
              <a:t>measure or indicator) </a:t>
            </a:r>
            <a:r>
              <a:rPr lang="en-US" dirty="0" smtClean="0"/>
              <a:t>has error</a:t>
            </a:r>
          </a:p>
          <a:p>
            <a:r>
              <a:rPr lang="en-US" dirty="0" smtClean="0"/>
              <a:t>Can reduce overall error by combining items, measures, indicators</a:t>
            </a:r>
          </a:p>
          <a:p>
            <a:r>
              <a:rPr lang="en-US" dirty="0" smtClean="0"/>
              <a:t>Many different ways</a:t>
            </a:r>
          </a:p>
          <a:p>
            <a:pPr lvl="1"/>
            <a:r>
              <a:rPr lang="en-US" dirty="0"/>
              <a:t>Complex: Many varieties of factor analysis</a:t>
            </a:r>
          </a:p>
          <a:p>
            <a:pPr lvl="1"/>
            <a:r>
              <a:rPr lang="en-US" dirty="0" smtClean="0"/>
              <a:t>Elegant: Summated scale scores (add them)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23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1045</TotalTime>
  <Words>732</Words>
  <Application>Microsoft Office PowerPoint</Application>
  <PresentationFormat>On-screen Show (4:3)</PresentationFormat>
  <Paragraphs>159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Arial</vt:lpstr>
      <vt:lpstr>Calibri</vt:lpstr>
      <vt:lpstr>Times New Roman</vt:lpstr>
      <vt:lpstr>Tw Cen MT</vt:lpstr>
      <vt:lpstr>Wingdings</vt:lpstr>
      <vt:lpstr>Wingdings 2</vt:lpstr>
      <vt:lpstr>Median</vt:lpstr>
      <vt:lpstr>Correlations: Part II</vt:lpstr>
      <vt:lpstr>Overview</vt:lpstr>
      <vt:lpstr>Interpreting Correlations</vt:lpstr>
      <vt:lpstr>Statistical Significance</vt:lpstr>
      <vt:lpstr>PowerPoint Presentation</vt:lpstr>
      <vt:lpstr>PowerPoint Presentation</vt:lpstr>
      <vt:lpstr>Challenges Encountered in Observational Research</vt:lpstr>
      <vt:lpstr>Challenges Encountered in Observational Research</vt:lpstr>
      <vt:lpstr>Combining Measures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Multiple Regression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Correlation ≠ Causation</vt:lpstr>
      <vt:lpstr>Correlation ≠ Causation</vt:lpstr>
      <vt:lpstr>Correlation ≠ Causation</vt:lpstr>
      <vt:lpstr>Correlation ≠ Causation</vt:lpstr>
      <vt:lpstr>Correlation ≠ Causation</vt:lpstr>
      <vt:lpstr>Correlation ≠ Causation</vt:lpstr>
      <vt:lpstr>Causal Inference</vt:lpstr>
      <vt:lpstr>3rd–Variable Problem</vt:lpstr>
      <vt:lpstr>Statistical Control in Regression</vt:lpstr>
      <vt:lpstr>Statistical Control in Regression</vt:lpstr>
      <vt:lpstr>Temporal Precedence</vt:lpstr>
      <vt:lpstr>Temporal Precedence</vt:lpstr>
      <vt:lpstr>Temporal Precedence</vt:lpstr>
      <vt:lpstr>PowerPoint Presentation</vt:lpstr>
      <vt:lpstr>PowerPoint Presentation</vt:lpstr>
      <vt:lpstr>Mediation</vt:lpstr>
      <vt:lpstr>Moderation</vt:lpstr>
      <vt:lpstr>Prediction and Description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 3130: Experimental Psychology</dc:title>
  <dc:creator>Mike Hoerger</dc:creator>
  <cp:lastModifiedBy>Mike</cp:lastModifiedBy>
  <cp:revision>82</cp:revision>
  <cp:lastPrinted>2015-08-27T00:11:45Z</cp:lastPrinted>
  <dcterms:created xsi:type="dcterms:W3CDTF">2015-08-26T19:50:04Z</dcterms:created>
  <dcterms:modified xsi:type="dcterms:W3CDTF">2015-09-16T01:24:28Z</dcterms:modified>
</cp:coreProperties>
</file>