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http://tbn0.google.com/images?q=tbn:N0kmDQGlsC6hzM:http://www.buriedinthenoise.com/imgs/stick11.jpg" TargetMode="External"/><Relationship Id="rId7" Type="http://schemas.openxmlformats.org/officeDocument/2006/relationships/image" Target="http://tbn0.google.com/images?q=tbn:SeoPPbibSGu3NM:http://images1.comstock.com/Imagewarehouse/BX/SITECS/NLWMCompingVersions/28001-28250/bxp28073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http://tbn0.google.com/images?q=tbn:046Apt6DH1mT8M:http://www.wendys.com.au/images/products/hotdog_mustard.gif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7.jpeg"/><Relationship Id="rId9" Type="http://schemas.openxmlformats.org/officeDocument/2006/relationships/image" Target="http://tbn0.google.com/images?q=tbn:Ts4oWysal-7bYM:http://www.slais.ubc.ca/courses/libr512/01-02-wt2/thesauri/eggs/media/egg-photo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the correlation between dehumanization and happiness is </a:t>
            </a:r>
            <a:r>
              <a:rPr lang="en-US" sz="3200" i="1" dirty="0" smtClean="0"/>
              <a:t>r</a:t>
            </a:r>
            <a:r>
              <a:rPr lang="en-US" sz="3200" dirty="0" smtClean="0"/>
              <a:t> = -.25, what is the coefficient of determination, and what does it mean?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Coefficient </a:t>
            </a:r>
            <a:r>
              <a:rPr lang="en-US" sz="3200" dirty="0">
                <a:solidFill>
                  <a:schemeClr val="bg1"/>
                </a:solidFill>
              </a:rPr>
              <a:t>of determination = </a:t>
            </a:r>
            <a:r>
              <a:rPr lang="en-US" sz="3200" i="1" dirty="0" smtClean="0">
                <a:solidFill>
                  <a:schemeClr val="bg1"/>
                </a:solidFill>
              </a:rPr>
              <a:t>r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                       = </a:t>
            </a:r>
            <a:r>
              <a:rPr lang="en-US" sz="3200" dirty="0">
                <a:solidFill>
                  <a:schemeClr val="bg1"/>
                </a:solidFill>
              </a:rPr>
              <a:t>-.25*-.25 = .06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This means that dehumanization accounts for 6% of the individual differences in happiness.  Other factors account for the remaining 94</a:t>
            </a:r>
            <a:r>
              <a:rPr lang="en-US" sz="3200" dirty="0" smtClean="0">
                <a:solidFill>
                  <a:schemeClr val="bg1"/>
                </a:solidFill>
              </a:rPr>
              <a:t>%.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9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the direction for each correlation.  </a:t>
            </a:r>
          </a:p>
          <a:p>
            <a:r>
              <a:rPr lang="en-US" dirty="0"/>
              <a:t>Describe the magnitude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.</a:t>
            </a:r>
            <a:r>
              <a:rPr lang="en-US" dirty="0" smtClean="0"/>
              <a:t>52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-.</a:t>
            </a:r>
            <a:r>
              <a:rPr lang="en-US" dirty="0" smtClean="0"/>
              <a:t>18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-.</a:t>
            </a:r>
            <a:r>
              <a:rPr lang="en-US" dirty="0" smtClean="0"/>
              <a:t>49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dirty="0" smtClean="0"/>
              <a:t>1.03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-.</a:t>
            </a:r>
            <a:r>
              <a:rPr lang="en-US" dirty="0" smtClean="0"/>
              <a:t>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lum bright="-7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96333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577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/>
          </a:bodyPr>
          <a:lstStyle/>
          <a:p>
            <a:r>
              <a:rPr lang="en-US" dirty="0"/>
              <a:t>Find the correlation coefficient for these scatterplots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Tips: </a:t>
            </a:r>
            <a:r>
              <a:rPr lang="en-US" sz="2000" dirty="0"/>
              <a:t>stick = 1.0, hot dog = 0.8, sub sandwich = 0.5, egg = 0.3, circle = 0.0</a:t>
            </a:r>
          </a:p>
          <a:p>
            <a:pPr marL="0" indent="0">
              <a:buNone/>
            </a:pPr>
            <a:r>
              <a:rPr lang="en-US" sz="1900" dirty="0" smtClean="0"/>
              <a:t>If you can tell the difference between an egg and a bratwurst, you’re in good shape</a:t>
            </a:r>
          </a:p>
          <a:p>
            <a:endParaRPr lang="en-US" dirty="0"/>
          </a:p>
        </p:txBody>
      </p:sp>
      <p:pic>
        <p:nvPicPr>
          <p:cNvPr id="5124" name="Picture 4" descr="http://tbn0.google.com/images?q=tbn:N0kmDQGlsC6hzM:http://www.buriedinthenoise.com/imgs/stick11.jpg"/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1"/>
          <a:stretch/>
        </p:blipFill>
        <p:spPr bwMode="auto">
          <a:xfrm rot="5400000">
            <a:off x="1404128" y="5624512"/>
            <a:ext cx="54454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://tbn0.google.com/images?q=tbn:046Apt6DH1mT8M:http://www.wendys.com.au/images/products/hotdog_mustard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6" b="24828"/>
          <a:stretch>
            <a:fillRect/>
          </a:stretch>
        </p:blipFill>
        <p:spPr bwMode="auto">
          <a:xfrm>
            <a:off x="2819400" y="5674923"/>
            <a:ext cx="14478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bn0.google.com/images?q=tbn:SeoPPbibSGu3NM:http://images1.comstock.com/Imagewarehouse/BX/SITECS/NLWMCompingVersions/28001-28250/bxp28073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696489"/>
            <a:ext cx="14192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 descr="http://tbn0.google.com/images?q=tbn:Ts4oWysal-7bYM:http://www.slais.ubc.ca/courses/libr512/01-02-wt2/thesauri/eggs/media/egg-photo.jpg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15000"/>
            <a:ext cx="10953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494836" cy="237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10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Impacting Correlation Coefficients (Observed Relationships)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Magnitude of the real relationship</a:t>
            </a:r>
          </a:p>
          <a:p>
            <a:r>
              <a:rPr lang="en-US" dirty="0" smtClean="0"/>
              <a:t>Reliability and validity of the measures</a:t>
            </a:r>
          </a:p>
          <a:p>
            <a:r>
              <a:rPr lang="en-US" dirty="0" smtClean="0"/>
              <a:t>Outliers</a:t>
            </a:r>
          </a:p>
          <a:p>
            <a:r>
              <a:rPr lang="en-US" dirty="0" smtClean="0"/>
              <a:t>Variation present in each of the variables</a:t>
            </a:r>
          </a:p>
          <a:p>
            <a:r>
              <a:rPr lang="en-US" dirty="0" smtClean="0"/>
              <a:t>Shape of the distribution for each variable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/>
              <a:t>Reminder: Correlations are one statistic used to represent effect size. These issues apply to any observed relationship, regardless of the statistics or design characteristics employed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366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and Validity (Psychometrics)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 error (poor reliability and validity) typically deflate observed relationships, often substantially</a:t>
            </a:r>
          </a:p>
          <a:p>
            <a:pPr lvl="1"/>
            <a:r>
              <a:rPr lang="en-US" dirty="0" smtClean="0"/>
              <a:t>Major emphasis later in the course</a:t>
            </a:r>
          </a:p>
          <a:p>
            <a:r>
              <a:rPr lang="en-US" dirty="0" smtClean="0"/>
              <a:t>Historically, a major problem (personality, social psychology, medicine)</a:t>
            </a:r>
          </a:p>
          <a:p>
            <a:pPr lvl="1"/>
            <a:r>
              <a:rPr lang="en-US" dirty="0" smtClean="0"/>
              <a:t>PCORI priority #5</a:t>
            </a:r>
          </a:p>
          <a:p>
            <a:pPr lvl="1"/>
            <a:r>
              <a:rPr lang="en-US" dirty="0" smtClean="0"/>
              <a:t>NIH PROMIS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0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Can increase or </a:t>
            </a:r>
            <a:r>
              <a:rPr lang="en-US" dirty="0" smtClean="0"/>
              <a:t>decrease observed relationships. </a:t>
            </a:r>
            <a:r>
              <a:rPr lang="en-US" dirty="0"/>
              <a:t>Should use </a:t>
            </a:r>
            <a:r>
              <a:rPr lang="en-US" i="1" dirty="0"/>
              <a:t>a priori</a:t>
            </a:r>
            <a:r>
              <a:rPr lang="en-US" dirty="0"/>
              <a:t> decision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E.g., 1.5(IQR), Z-score more extreme than ±2.5</a:t>
            </a:r>
            <a:endParaRPr lang="en-US" dirty="0"/>
          </a:p>
          <a:p>
            <a:pPr lvl="0"/>
            <a:r>
              <a:rPr lang="en-US" dirty="0"/>
              <a:t>Usually not a major </a:t>
            </a:r>
            <a:r>
              <a:rPr lang="en-US" dirty="0" smtClean="0"/>
              <a:t>factor in large studies</a:t>
            </a:r>
          </a:p>
          <a:p>
            <a:pPr lvl="1"/>
            <a:r>
              <a:rPr lang="en-US" dirty="0" smtClean="0"/>
              <a:t>Check data file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30"/>
          <a:stretch>
            <a:fillRect/>
          </a:stretch>
        </p:blipFill>
        <p:spPr bwMode="auto">
          <a:xfrm>
            <a:off x="1219200" y="4267200"/>
            <a:ext cx="2743200" cy="244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18"/>
          <a:stretch>
            <a:fillRect/>
          </a:stretch>
        </p:blipFill>
        <p:spPr bwMode="auto">
          <a:xfrm>
            <a:off x="4876800" y="4293108"/>
            <a:ext cx="2783543" cy="239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39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Can’t have covariation (correlation, varying together) without variation</a:t>
            </a:r>
          </a:p>
          <a:p>
            <a:pPr lvl="1"/>
            <a:r>
              <a:rPr lang="en-US" sz="2800" dirty="0" smtClean="0"/>
              <a:t>More variability (high range, high SD) = bigger correlations</a:t>
            </a:r>
          </a:p>
          <a:p>
            <a:pPr lvl="1"/>
            <a:r>
              <a:rPr lang="en-US" sz="2800" dirty="0" smtClean="0"/>
              <a:t>Less variability (range restriction, low SD) </a:t>
            </a:r>
            <a:r>
              <a:rPr lang="en-US" sz="2800" dirty="0"/>
              <a:t>= </a:t>
            </a:r>
            <a:r>
              <a:rPr lang="en-US" sz="2800" dirty="0" smtClean="0"/>
              <a:t>smaller correlations</a:t>
            </a:r>
          </a:p>
          <a:p>
            <a:pPr lvl="1"/>
            <a:r>
              <a:rPr lang="en-US" sz="2800" dirty="0" smtClean="0"/>
              <a:t>Different studies and samples may have different levels of variation in each of the variables, so important to consider this when examining conflicting findings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0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029200"/>
            <a:ext cx="81534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Relative to a typical community, what would be an example of a sample with restricted range on IQ? Age? Wealth? Any examples of samples with exaggerated variability?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44128"/>
            <a:ext cx="4343400" cy="304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61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the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Correlations are for describing linear relationships between two </a:t>
            </a:r>
            <a:r>
              <a:rPr lang="en-US" dirty="0" smtClean="0"/>
              <a:t>continuous variables </a:t>
            </a:r>
            <a:r>
              <a:rPr lang="en-US" dirty="0" smtClean="0"/>
              <a:t>that each have relatively normal distributions</a:t>
            </a:r>
          </a:p>
          <a:p>
            <a:r>
              <a:rPr lang="en-US" dirty="0" smtClean="0"/>
              <a:t>Violations of these </a:t>
            </a:r>
            <a:br>
              <a:rPr lang="en-US" dirty="0" smtClean="0"/>
            </a:br>
            <a:r>
              <a:rPr lang="en-US" dirty="0" smtClean="0"/>
              <a:t>assumptions can also </a:t>
            </a:r>
            <a:br>
              <a:rPr lang="en-US" dirty="0" smtClean="0"/>
            </a:br>
            <a:r>
              <a:rPr lang="en-US" dirty="0" smtClean="0"/>
              <a:t>impact observed </a:t>
            </a:r>
            <a:br>
              <a:rPr lang="en-US" dirty="0" smtClean="0"/>
            </a:br>
            <a:r>
              <a:rPr lang="en-US" dirty="0" smtClean="0"/>
              <a:t>relationships</a:t>
            </a:r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505200" cy="358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29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Correlations</a:t>
            </a:r>
          </a:p>
          <a:p>
            <a:r>
              <a:rPr lang="en-US" dirty="0" smtClean="0"/>
              <a:t>Scatterplots</a:t>
            </a:r>
          </a:p>
          <a:p>
            <a:r>
              <a:rPr lang="en-US" dirty="0" smtClean="0"/>
              <a:t>Factors influencing observed relationships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 smtClean="0"/>
              <a:t>Make sure to have a simple ($3-5) calculator for the exam (no text entry or graphing, no cell phones)</a:t>
            </a:r>
          </a:p>
          <a:p>
            <a:pPr lvl="1"/>
            <a:r>
              <a:rPr lang="en-US" dirty="0" smtClean="0"/>
              <a:t>Get going on Paper 1!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</a:p>
          <a:p>
            <a:pPr lvl="1"/>
            <a:r>
              <a:rPr lang="en-US" dirty="0" smtClean="0"/>
              <a:t>Correlations are a type of analysis, not a study design</a:t>
            </a:r>
          </a:p>
          <a:p>
            <a:pPr lvl="2"/>
            <a:r>
              <a:rPr lang="en-US" dirty="0" smtClean="0"/>
              <a:t>Commonly used in observational (non-intervention) studies</a:t>
            </a:r>
          </a:p>
          <a:p>
            <a:pPr lvl="2"/>
            <a:r>
              <a:rPr lang="en-US" dirty="0" smtClean="0"/>
              <a:t>However, observational studies often use a broad range of statistics (r, R, t, F, OR, HR, RR, d, %, p, Z, </a:t>
            </a:r>
            <a:r>
              <a:rPr lang="el-GR" dirty="0" smtClean="0">
                <a:cs typeface="Arial"/>
              </a:rPr>
              <a:t>β</a:t>
            </a:r>
            <a:r>
              <a:rPr lang="en-US" dirty="0" smtClean="0">
                <a:cs typeface="Arial"/>
              </a:rPr>
              <a:t>, </a:t>
            </a:r>
            <a:r>
              <a:rPr lang="el-GR" dirty="0" smtClean="0">
                <a:cs typeface="Arial"/>
              </a:rPr>
              <a:t>α</a:t>
            </a:r>
            <a:r>
              <a:rPr lang="en-US" dirty="0" smtClean="0">
                <a:cs typeface="Arial"/>
              </a:rPr>
              <a:t>, </a:t>
            </a:r>
            <a:r>
              <a:rPr lang="el-GR" dirty="0" smtClean="0">
                <a:cs typeface="Arial"/>
              </a:rPr>
              <a:t>χ</a:t>
            </a:r>
            <a:r>
              <a:rPr lang="en-US" baseline="30000" dirty="0" smtClean="0">
                <a:cs typeface="Arial"/>
              </a:rPr>
              <a:t>2</a:t>
            </a:r>
            <a:r>
              <a:rPr lang="en-US" dirty="0" smtClean="0">
                <a:cs typeface="Arial"/>
              </a:rPr>
              <a:t>)</a:t>
            </a:r>
          </a:p>
          <a:p>
            <a:pPr lvl="2"/>
            <a:r>
              <a:rPr lang="en-US" dirty="0" smtClean="0">
                <a:cs typeface="Arial"/>
              </a:rPr>
              <a:t>Experimental studies also </a:t>
            </a:r>
            <a:r>
              <a:rPr lang="en-US" dirty="0" smtClean="0">
                <a:cs typeface="Arial"/>
              </a:rPr>
              <a:t>commonly report correlations, though usually in non-primary analyses</a:t>
            </a:r>
            <a:endParaRPr lang="en-US" dirty="0" smtClean="0"/>
          </a:p>
          <a:p>
            <a:pPr lvl="1"/>
            <a:r>
              <a:rPr lang="en-US" dirty="0" smtClean="0"/>
              <a:t>Commonly used in studies aimed at developing and evaluating psychological measures (scales, tests, surveys)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1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Several types, but the Pearson correlation coefficient (</a:t>
            </a:r>
            <a:r>
              <a:rPr lang="en-US" sz="3200" i="1" dirty="0"/>
              <a:t>r</a:t>
            </a:r>
            <a:r>
              <a:rPr lang="en-US" sz="3200" dirty="0"/>
              <a:t>) is the most common</a:t>
            </a:r>
            <a:endParaRPr lang="en-US" sz="2400" dirty="0"/>
          </a:p>
          <a:p>
            <a:pPr lvl="0"/>
            <a:r>
              <a:rPr lang="en-US" sz="3200" dirty="0"/>
              <a:t>Numeric value indicating the direction and </a:t>
            </a:r>
            <a:r>
              <a:rPr lang="en-US" sz="3200" dirty="0" smtClean="0"/>
              <a:t>magnitude (strength) </a:t>
            </a:r>
            <a:r>
              <a:rPr lang="en-US" sz="3200" dirty="0"/>
              <a:t>of the relationship between </a:t>
            </a:r>
            <a:r>
              <a:rPr lang="en-US" sz="3200" u="sng" dirty="0"/>
              <a:t>two variables</a:t>
            </a:r>
            <a:r>
              <a:rPr lang="en-US" sz="3200" dirty="0"/>
              <a:t>, ranges from -1.00 to +1.00</a:t>
            </a:r>
            <a:endParaRPr lang="en-US" sz="2400" dirty="0"/>
          </a:p>
          <a:p>
            <a:pPr lvl="1"/>
            <a:r>
              <a:rPr lang="en-US" sz="2800" dirty="0"/>
              <a:t>Should involve two continuous variables with relatively normal distributions</a:t>
            </a:r>
            <a:endParaRPr lang="en-US" sz="2000" dirty="0"/>
          </a:p>
          <a:p>
            <a:pPr lvl="1"/>
            <a:r>
              <a:rPr lang="en-US" sz="2800" dirty="0"/>
              <a:t>Can involve dichotomous variables, but typically weakens </a:t>
            </a:r>
            <a:r>
              <a:rPr lang="en-US" sz="2800" dirty="0" smtClean="0"/>
              <a:t>results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245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Positive = direct relationship</a:t>
            </a:r>
            <a:endParaRPr lang="en-US" sz="2400" dirty="0"/>
          </a:p>
          <a:p>
            <a:pPr lvl="1"/>
            <a:r>
              <a:rPr lang="en-US" sz="2800" dirty="0"/>
              <a:t>As X increases, Y increases</a:t>
            </a:r>
            <a:endParaRPr lang="en-US" sz="2000" dirty="0"/>
          </a:p>
          <a:p>
            <a:pPr lvl="1"/>
            <a:r>
              <a:rPr lang="en-US" sz="2800" dirty="0"/>
              <a:t>As X decreases, Y </a:t>
            </a:r>
            <a:r>
              <a:rPr lang="en-US" sz="2800" dirty="0" smtClean="0"/>
              <a:t>decreases</a:t>
            </a:r>
          </a:p>
          <a:p>
            <a:pPr lvl="1"/>
            <a:r>
              <a:rPr lang="en-US" sz="2800" dirty="0" smtClean="0"/>
              <a:t>Depression and anxiety</a:t>
            </a:r>
          </a:p>
          <a:p>
            <a:pPr lvl="1"/>
            <a:r>
              <a:rPr lang="en-US" sz="2800" dirty="0" smtClean="0"/>
              <a:t>Extraversion and subjective well-being</a:t>
            </a:r>
            <a:endParaRPr lang="en-US" sz="2000" dirty="0"/>
          </a:p>
          <a:p>
            <a:pPr lvl="0"/>
            <a:r>
              <a:rPr lang="en-US" sz="3200" dirty="0"/>
              <a:t>Negative = inverse relationship</a:t>
            </a:r>
            <a:endParaRPr lang="en-US" sz="2400" dirty="0"/>
          </a:p>
          <a:p>
            <a:pPr lvl="1"/>
            <a:r>
              <a:rPr lang="en-US" sz="2800" dirty="0"/>
              <a:t>As X increases, Y decreases</a:t>
            </a:r>
            <a:endParaRPr lang="en-US" sz="2000" dirty="0"/>
          </a:p>
          <a:p>
            <a:pPr lvl="1"/>
            <a:r>
              <a:rPr lang="en-US" sz="2800" dirty="0"/>
              <a:t>As X decreases, Y </a:t>
            </a:r>
            <a:r>
              <a:rPr lang="en-US" sz="2800" dirty="0" smtClean="0"/>
              <a:t>increases</a:t>
            </a:r>
          </a:p>
          <a:p>
            <a:pPr lvl="1"/>
            <a:r>
              <a:rPr lang="en-US" sz="2800" dirty="0" smtClean="0"/>
              <a:t>Depression and socioeconomic status (SES)</a:t>
            </a:r>
          </a:p>
          <a:p>
            <a:pPr lvl="1"/>
            <a:r>
              <a:rPr lang="en-US" sz="2800" dirty="0" smtClean="0"/>
              <a:t>Neuroticism and </a:t>
            </a:r>
            <a:r>
              <a:rPr lang="en-US" sz="2800" dirty="0"/>
              <a:t>subjective </a:t>
            </a:r>
            <a:r>
              <a:rPr lang="en-US" sz="2800" dirty="0" smtClean="0"/>
              <a:t>well-being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4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(Strength, Effect Size)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6019936"/>
              </p:ext>
            </p:extLst>
          </p:nvPr>
        </p:nvGraphicFramePr>
        <p:xfrm>
          <a:off x="1524000" y="1744663"/>
          <a:ext cx="7010399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743200"/>
                <a:gridCol w="2848613"/>
                <a:gridCol w="1418586"/>
              </a:tblGrid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impossible!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more extreme than +1.00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LARGE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strong)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+.50 to +1.00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positive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(direct)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MEDIUM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modest, moderate)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+.30 to +.49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SMALL</a:t>
                      </a:r>
                      <a:r>
                        <a:rPr lang="en-US" sz="1400" baseline="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slight)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+.10 to +.29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zero / near-zero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 </a:t>
                      </a:r>
                      <a:r>
                        <a:rPr lang="en-US" sz="1400" dirty="0" err="1">
                          <a:effectLst/>
                        </a:rPr>
                        <a:t>ish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SMALL</a:t>
                      </a:r>
                      <a:r>
                        <a:rPr lang="en-US" sz="1400" baseline="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slight)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-.10 to -.29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negative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(inverse)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MEDIUM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modest, moderate)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-.30 to -.49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LARGE</a:t>
                      </a:r>
                      <a:r>
                        <a:rPr lang="en-US" sz="140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strong)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-.50 to -1.00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impossible!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more extreme than -1.00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5050" y="2887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486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Coefficient of Determination (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): The proportion of the differences in one variable that can be explained by another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719" y="2837031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/>
              <a:t>r</a:t>
            </a:r>
            <a:endParaRPr lang="en-US" sz="6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10719" y="5257800"/>
            <a:ext cx="724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/>
              <a:t>r</a:t>
            </a:r>
            <a:r>
              <a:rPr lang="en-US" sz="6000" baseline="30000" dirty="0" smtClean="0"/>
              <a:t>2</a:t>
            </a:r>
            <a:endParaRPr lang="en-US" sz="6000" baseline="30000" dirty="0"/>
          </a:p>
        </p:txBody>
      </p:sp>
    </p:spTree>
    <p:extLst>
      <p:ext uri="{BB962C8B-B14F-4D97-AF65-F5344CB8AC3E}">
        <p14:creationId xmlns:p14="http://schemas.microsoft.com/office/powerpoint/2010/main" val="23392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Relationship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00400" y="1828800"/>
            <a:ext cx="26479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 Relationship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.58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514600"/>
            <a:ext cx="4667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30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Relationship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95600" y="1895817"/>
            <a:ext cx="27432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Inverse Relationship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.33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514600"/>
            <a:ext cx="49720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47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3200" dirty="0"/>
              <a:t>If the correlation between hours studying and exam grades is </a:t>
            </a:r>
            <a:r>
              <a:rPr lang="en-US" sz="3200" i="1" dirty="0"/>
              <a:t>r</a:t>
            </a:r>
            <a:r>
              <a:rPr lang="en-US" sz="3200" dirty="0"/>
              <a:t> = .50, what is the coefficient of determination, and what does it mean?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Coefficient </a:t>
            </a:r>
            <a:r>
              <a:rPr lang="en-US" sz="3200" dirty="0">
                <a:solidFill>
                  <a:schemeClr val="bg1"/>
                </a:solidFill>
              </a:rPr>
              <a:t>of determination = </a:t>
            </a:r>
            <a:r>
              <a:rPr lang="en-US" sz="3200" i="1" dirty="0">
                <a:solidFill>
                  <a:schemeClr val="bg1"/>
                </a:solidFill>
              </a:rPr>
              <a:t>r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                            = </a:t>
            </a:r>
            <a:r>
              <a:rPr lang="en-US" sz="3200" dirty="0">
                <a:solidFill>
                  <a:schemeClr val="bg1"/>
                </a:solidFill>
              </a:rPr>
              <a:t>.50*.50 = .25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This means that studying explains 25% of the differences in exam grades.  Other factors account for the remaining 75% of the variability in exam grades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45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820</TotalTime>
  <Words>666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Correlations</vt:lpstr>
      <vt:lpstr>Overview</vt:lpstr>
      <vt:lpstr>Introduction</vt:lpstr>
      <vt:lpstr>Correlation Coefficient</vt:lpstr>
      <vt:lpstr>Direction</vt:lpstr>
      <vt:lpstr>Magnitude (Strength, Effect Size)</vt:lpstr>
      <vt:lpstr>Direct Relationship</vt:lpstr>
      <vt:lpstr>Inverse Relationship</vt:lpstr>
      <vt:lpstr>Practice Questions</vt:lpstr>
      <vt:lpstr>Practice Questions</vt:lpstr>
      <vt:lpstr>Practice Questions</vt:lpstr>
      <vt:lpstr>Scatterplots</vt:lpstr>
      <vt:lpstr>Scatterplots</vt:lpstr>
      <vt:lpstr>Factors Impacting Correlation Coefficients (Observed Relationships)</vt:lpstr>
      <vt:lpstr>Reliability and Validity (Psychometrics)</vt:lpstr>
      <vt:lpstr>Outliers</vt:lpstr>
      <vt:lpstr>Variation</vt:lpstr>
      <vt:lpstr>Range Restriction</vt:lpstr>
      <vt:lpstr>Shape of the 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59</cp:revision>
  <cp:lastPrinted>2015-08-27T00:11:45Z</cp:lastPrinted>
  <dcterms:created xsi:type="dcterms:W3CDTF">2015-08-26T19:50:04Z</dcterms:created>
  <dcterms:modified xsi:type="dcterms:W3CDTF">2015-09-12T00:21:46Z</dcterms:modified>
</cp:coreProperties>
</file>