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0"/>
  </p:handoutMasterIdLst>
  <p:sldIdLst>
    <p:sldId id="256" r:id="rId2"/>
    <p:sldId id="258" r:id="rId3"/>
    <p:sldId id="260" r:id="rId4"/>
    <p:sldId id="259" r:id="rId5"/>
    <p:sldId id="263" r:id="rId6"/>
    <p:sldId id="265" r:id="rId7"/>
    <p:sldId id="266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0CA"/>
    <a:srgbClr val="F7E2E0"/>
    <a:srgbClr val="FFE5E5"/>
    <a:srgbClr val="FFCCCC"/>
    <a:srgbClr val="FFCC99"/>
    <a:srgbClr val="FEEBB4"/>
    <a:srgbClr val="FEE0B4"/>
    <a:srgbClr val="99CCFF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3" d="100"/>
          <a:sy n="93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Clinical Research: </a:t>
            </a:r>
            <a:br>
              <a:rPr lang="en-US" dirty="0" smtClean="0"/>
            </a:br>
            <a:r>
              <a:rPr lang="en-US" dirty="0" smtClean="0"/>
              <a:t>Part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Take home messages</a:t>
            </a:r>
            <a:endParaRPr lang="en-US" dirty="0" smtClean="0"/>
          </a:p>
          <a:p>
            <a:r>
              <a:rPr lang="en-US" dirty="0" smtClean="0"/>
              <a:t>CBPR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Reminders</a:t>
            </a:r>
          </a:p>
          <a:p>
            <a:pPr lvl="1"/>
            <a:r>
              <a:rPr lang="en-US" dirty="0"/>
              <a:t>Food day</a:t>
            </a:r>
          </a:p>
          <a:p>
            <a:pPr lvl="1"/>
            <a:r>
              <a:rPr lang="en-US" dirty="0"/>
              <a:t>Course evaluations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 of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Understand the value of research and experience a greater desire to engage in research in some capacity</a:t>
            </a:r>
          </a:p>
          <a:p>
            <a:r>
              <a:rPr lang="en-US" dirty="0" smtClean="0"/>
              <a:t>Understand </a:t>
            </a:r>
            <a:r>
              <a:rPr lang="en-US" i="1" dirty="0" smtClean="0"/>
              <a:t>p</a:t>
            </a:r>
            <a:r>
              <a:rPr lang="en-US" dirty="0" smtClean="0"/>
              <a:t>-values (anyone with a college degree should know this)</a:t>
            </a:r>
          </a:p>
          <a:p>
            <a:r>
              <a:rPr lang="en-US" dirty="0" smtClean="0"/>
              <a:t>Understand what an “experiment” is, how it differs from a non-experiment (it’s in the course title)</a:t>
            </a:r>
          </a:p>
          <a:p>
            <a:r>
              <a:rPr lang="en-US" dirty="0" smtClean="0"/>
              <a:t>Gain a greater tolerance for ambiguity </a:t>
            </a:r>
          </a:p>
          <a:p>
            <a:r>
              <a:rPr lang="en-US" dirty="0"/>
              <a:t>Improve scientific writing and statistical skills</a:t>
            </a:r>
          </a:p>
          <a:p>
            <a:r>
              <a:rPr lang="en-US" dirty="0" smtClean="0"/>
              <a:t>Understand different methodologies as tools that can improve the quality of research</a:t>
            </a:r>
          </a:p>
          <a:p>
            <a:r>
              <a:rPr lang="en-US" dirty="0" smtClean="0"/>
              <a:t>Gain practical skills and accomplishments that can advance your academic and career goals</a:t>
            </a:r>
          </a:p>
        </p:txBody>
      </p:sp>
    </p:spTree>
    <p:extLst>
      <p:ext uri="{BB962C8B-B14F-4D97-AF65-F5344CB8AC3E}">
        <p14:creationId xmlns:p14="http://schemas.microsoft.com/office/powerpoint/2010/main" val="2922778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Community-Based Participatory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An approach to research that involves meaningfully partnering with stakeholders throughout the research process</a:t>
            </a:r>
          </a:p>
          <a:p>
            <a:r>
              <a:rPr lang="en-US" dirty="0" smtClean="0"/>
              <a:t>CBPR, like many terms in this course (PCORI, Cohen’s </a:t>
            </a:r>
            <a:r>
              <a:rPr lang="en-US" i="1" dirty="0" smtClean="0"/>
              <a:t>d</a:t>
            </a:r>
            <a:r>
              <a:rPr lang="en-US" dirty="0" smtClean="0"/>
              <a:t>, translational science, REDCap</a:t>
            </a:r>
            <a:r>
              <a:rPr lang="en-US" dirty="0" smtClean="0"/>
              <a:t>), </a:t>
            </a:r>
            <a:r>
              <a:rPr lang="en-US" dirty="0" smtClean="0"/>
              <a:t>should be common knowledge to </a:t>
            </a:r>
            <a:r>
              <a:rPr lang="en-US" dirty="0" smtClean="0"/>
              <a:t>most researchers </a:t>
            </a:r>
            <a:r>
              <a:rPr lang="en-US" dirty="0" smtClean="0"/>
              <a:t>but </a:t>
            </a:r>
            <a:r>
              <a:rPr lang="en-US" dirty="0" smtClean="0"/>
              <a:t>is not</a:t>
            </a:r>
            <a:endParaRPr lang="en-US" dirty="0" smtClean="0"/>
          </a:p>
          <a:p>
            <a:r>
              <a:rPr lang="en-US" dirty="0" smtClean="0"/>
              <a:t>Meaning… If you can give it the old college-try, or at least know what it is, you can do better research and experience better academic/occupational success</a:t>
            </a:r>
          </a:p>
          <a:p>
            <a:r>
              <a:rPr lang="en-US" dirty="0" smtClean="0"/>
              <a:t>This is the future, e.g., every PCORI study requires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56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1800" y="2580364"/>
            <a:ext cx="3352800" cy="17526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90800" y="1513564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1513564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29200" y="1535335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4600" y="1538056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51864" y="2618464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705600" y="3799564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921329" y="2305500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905000" y="3410400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209800" y="4485364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429000" y="4485364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48200" y="4507135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943600" y="4509856"/>
            <a:ext cx="838200" cy="838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52138" y="1205787"/>
            <a:ext cx="1039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Psychologist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547638" y="5464296"/>
            <a:ext cx="10393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Psychologist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838200" y="3723363"/>
            <a:ext cx="939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Medical</a:t>
            </a:r>
            <a:br>
              <a:rPr lang="en-US" sz="1400" dirty="0" smtClean="0"/>
            </a:br>
            <a:r>
              <a:rPr lang="en-US" sz="1400" dirty="0" smtClean="0"/>
              <a:t>Sociologist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747539" y="903964"/>
            <a:ext cx="976862" cy="536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Family Physician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6477000" y="5067455"/>
            <a:ext cx="25792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Brainy Undergrad who just learned about 697 types of reliability and validity, knows the catalogue of 342 social psych biases, can run descriptive statistics in SPSS, has a CV and CITI training, and responds to email twice daily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7467600" y="2484819"/>
            <a:ext cx="13253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Family Caregiver of Patient with Liver Disease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01633" y="1551407"/>
            <a:ext cx="976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Nurse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568292" y="3877252"/>
            <a:ext cx="13471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Social Worker Specializing in Substance Treatment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400" y="2341790"/>
            <a:ext cx="1961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“Patient” Stakeholder with History of </a:t>
            </a:r>
            <a:br>
              <a:rPr lang="en-US" sz="1400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Polysubstance Abuse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90601" y="5194167"/>
            <a:ext cx="1461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Head of a Local Non-Profit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20785" y="5452176"/>
            <a:ext cx="1246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Biostatistician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4863192" y="944177"/>
            <a:ext cx="1246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Administrative Assistant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805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ithgow-schmidt.dk/sherry-arnstein/resources/ladder-of-citizen-participa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4905949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98754"/>
            <a:ext cx="3231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Arnstein’s</a:t>
            </a:r>
            <a:r>
              <a:rPr lang="en-US" dirty="0" smtClean="0"/>
              <a:t> Ladder of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24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Dimensional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55152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Traditional Research</a:t>
            </a:r>
          </a:p>
          <a:p>
            <a:pPr lvl="1"/>
            <a:r>
              <a:rPr lang="en-US" dirty="0" smtClean="0"/>
              <a:t>Researcher driven</a:t>
            </a:r>
            <a:r>
              <a:rPr lang="en-US" dirty="0"/>
              <a:t>, </a:t>
            </a:r>
            <a:r>
              <a:rPr lang="en-US" dirty="0" smtClean="0"/>
              <a:t>problem identified </a:t>
            </a:r>
            <a:r>
              <a:rPr lang="en-US" dirty="0"/>
              <a:t>by the researcher, who plans and conducts the research and then analyzes, interprets, and disseminates the results to </a:t>
            </a:r>
            <a:r>
              <a:rPr lang="en-US" dirty="0" smtClean="0"/>
              <a:t>academic </a:t>
            </a:r>
            <a:r>
              <a:rPr lang="en-US" dirty="0"/>
              <a:t>community</a:t>
            </a:r>
            <a:endParaRPr lang="en-US" dirty="0" smtClean="0"/>
          </a:p>
          <a:p>
            <a:r>
              <a:rPr lang="en-US" dirty="0" smtClean="0"/>
              <a:t>Community-Placed Research</a:t>
            </a:r>
          </a:p>
          <a:p>
            <a:pPr lvl="1"/>
            <a:r>
              <a:rPr lang="en-US" dirty="0"/>
              <a:t>Research </a:t>
            </a:r>
            <a:r>
              <a:rPr lang="en-US" dirty="0" smtClean="0"/>
              <a:t>happening </a:t>
            </a:r>
            <a:r>
              <a:rPr lang="en-US" u="sng" dirty="0" smtClean="0"/>
              <a:t>in</a:t>
            </a:r>
            <a:r>
              <a:rPr lang="en-US" dirty="0" smtClean="0"/>
              <a:t> the </a:t>
            </a:r>
            <a:r>
              <a:rPr lang="en-US" dirty="0"/>
              <a:t>community </a:t>
            </a:r>
            <a:r>
              <a:rPr lang="en-US" dirty="0" smtClean="0"/>
              <a:t>setting, still researcher </a:t>
            </a:r>
            <a:r>
              <a:rPr lang="en-US" dirty="0"/>
              <a:t>driven, </a:t>
            </a:r>
            <a:r>
              <a:rPr lang="en-US" dirty="0" smtClean="0"/>
              <a:t>stakeholders not involved</a:t>
            </a:r>
          </a:p>
          <a:p>
            <a:r>
              <a:rPr lang="en-US" dirty="0" smtClean="0"/>
              <a:t>Community-Based Research</a:t>
            </a:r>
          </a:p>
          <a:p>
            <a:pPr lvl="1"/>
            <a:r>
              <a:rPr lang="en-US" dirty="0"/>
              <a:t>Research </a:t>
            </a:r>
            <a:r>
              <a:rPr lang="en-US" u="sng" dirty="0" smtClean="0"/>
              <a:t>with</a:t>
            </a:r>
            <a:r>
              <a:rPr lang="en-US" dirty="0" smtClean="0"/>
              <a:t> the </a:t>
            </a:r>
            <a:r>
              <a:rPr lang="en-US" dirty="0"/>
              <a:t>community where </a:t>
            </a:r>
            <a:r>
              <a:rPr lang="en-US" dirty="0" smtClean="0"/>
              <a:t>stakeholders </a:t>
            </a:r>
            <a:r>
              <a:rPr lang="en-US" dirty="0"/>
              <a:t>are participating to some degree in the research process</a:t>
            </a:r>
            <a:endParaRPr lang="en-US" dirty="0" smtClean="0"/>
          </a:p>
          <a:p>
            <a:r>
              <a:rPr lang="en-US" dirty="0" smtClean="0"/>
              <a:t>Community-Based Participatory Research</a:t>
            </a:r>
          </a:p>
          <a:p>
            <a:pPr lvl="1"/>
            <a:r>
              <a:rPr lang="en-US" dirty="0" smtClean="0"/>
              <a:t>Research where stakeholders are equal partners in all aspects of the research </a:t>
            </a:r>
            <a:r>
              <a:rPr lang="en-US" dirty="0" smtClean="0"/>
              <a:t>process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989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CBPR?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Study questions, measures, and findings will be relevant to people in the real-world (who pay taxes, want the world to be a better place, etc.)</a:t>
            </a:r>
          </a:p>
          <a:p>
            <a:r>
              <a:rPr lang="en-US" dirty="0" smtClean="0"/>
              <a:t>Stakeholders can provide specialized expertise that can complement the expertise of the interdisciplinary scientists on the research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512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2096</TotalTime>
  <Words>401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2</vt:lpstr>
      <vt:lpstr>Median</vt:lpstr>
      <vt:lpstr>Clinical Research:  Part 4</vt:lpstr>
      <vt:lpstr>Overview</vt:lpstr>
      <vt:lpstr>Take Home Messages of the Course</vt:lpstr>
      <vt:lpstr>Community-Based Participatory Research</vt:lpstr>
      <vt:lpstr>PowerPoint Presentation</vt:lpstr>
      <vt:lpstr>PowerPoint Presentation</vt:lpstr>
      <vt:lpstr>Dimensional Perspective</vt:lpstr>
      <vt:lpstr>Why CBPR?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181</cp:revision>
  <cp:lastPrinted>2015-08-27T00:11:45Z</cp:lastPrinted>
  <dcterms:created xsi:type="dcterms:W3CDTF">2015-08-26T19:50:04Z</dcterms:created>
  <dcterms:modified xsi:type="dcterms:W3CDTF">2015-11-18T01:11:44Z</dcterms:modified>
</cp:coreProperties>
</file>