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handoutMasterIdLst>
    <p:handoutMasterId r:id="rId17"/>
  </p:handoutMasterIdLst>
  <p:sldIdLst>
    <p:sldId id="256" r:id="rId2"/>
    <p:sldId id="258" r:id="rId3"/>
    <p:sldId id="259" r:id="rId4"/>
    <p:sldId id="260" r:id="rId5"/>
    <p:sldId id="262" r:id="rId6"/>
    <p:sldId id="263" r:id="rId7"/>
    <p:sldId id="261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0CA"/>
    <a:srgbClr val="F7E2E0"/>
    <a:srgbClr val="FFE5E5"/>
    <a:srgbClr val="FFCCCC"/>
    <a:srgbClr val="FFCC99"/>
    <a:srgbClr val="FEEBB4"/>
    <a:srgbClr val="FEE0B4"/>
    <a:srgbClr val="99CCFF"/>
    <a:srgbClr val="CCFF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>
      <p:cViewPr varScale="1">
        <p:scale>
          <a:sx n="93" d="100"/>
          <a:sy n="93" d="100"/>
        </p:scale>
        <p:origin x="134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30C92E-4655-40B4-B508-9AE27C0ED521}" type="datetimeFigureOut">
              <a:rPr lang="en-US" smtClean="0"/>
              <a:t>11/15/2015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1A2794-5441-4850-8CF8-25BEA6107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87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11/15/2015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63E4FBE-3118-4E72-B41E-54A65AA55758}" type="datetimeFigureOut">
              <a:rPr lang="en-US" smtClean="0"/>
              <a:t>11/15/2015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11/15/2015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11/15/2015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11/15/2015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11/15/2015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11/15/2015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11/15/2015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11/15/2015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63E4FBE-3118-4E72-B41E-54A65AA55758}" type="datetimeFigureOut">
              <a:rPr lang="en-US" smtClean="0"/>
              <a:t>11/15/2015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11/15/2015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362200"/>
            <a:ext cx="64770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Clinical Research: </a:t>
            </a:r>
            <a:br>
              <a:rPr lang="en-US" dirty="0" smtClean="0"/>
            </a:br>
            <a:r>
              <a:rPr lang="en-US" dirty="0" smtClean="0"/>
              <a:t>Part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05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 descr="Get_serio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5429"/>
            <a:ext cx="9144000" cy="6019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2483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Medicaid PTSD Treatment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8422" y="1612642"/>
            <a:ext cx="2690417" cy="49859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3200" dirty="0" smtClean="0"/>
              <a:t>Waitlist</a:t>
            </a:r>
          </a:p>
          <a:p>
            <a:pPr algn="r">
              <a:spcAft>
                <a:spcPts val="600"/>
              </a:spcAft>
            </a:pPr>
            <a:endParaRPr lang="en-US" sz="3200" dirty="0" smtClean="0"/>
          </a:p>
          <a:p>
            <a:pPr algn="r">
              <a:spcAft>
                <a:spcPts val="600"/>
              </a:spcAft>
            </a:pPr>
            <a:r>
              <a:rPr lang="en-US" sz="3200" dirty="0" smtClean="0"/>
              <a:t>CBT</a:t>
            </a:r>
          </a:p>
          <a:p>
            <a:pPr algn="r">
              <a:spcAft>
                <a:spcPts val="600"/>
              </a:spcAft>
            </a:pPr>
            <a:endParaRPr lang="en-US" sz="3200" dirty="0"/>
          </a:p>
          <a:p>
            <a:pPr algn="r">
              <a:spcAft>
                <a:spcPts val="600"/>
              </a:spcAft>
            </a:pPr>
            <a:r>
              <a:rPr lang="en-US" sz="3200" dirty="0" smtClean="0"/>
              <a:t>Group</a:t>
            </a:r>
            <a:br>
              <a:rPr lang="en-US" sz="3200" dirty="0" smtClean="0"/>
            </a:br>
            <a:r>
              <a:rPr lang="en-US" sz="3200" dirty="0" smtClean="0"/>
              <a:t>Therapy</a:t>
            </a:r>
          </a:p>
          <a:p>
            <a:pPr algn="r">
              <a:spcAft>
                <a:spcPts val="600"/>
              </a:spcAft>
            </a:pPr>
            <a:endParaRPr lang="en-US" sz="3200" dirty="0"/>
          </a:p>
          <a:p>
            <a:pPr algn="r">
              <a:spcAft>
                <a:spcPts val="600"/>
              </a:spcAft>
            </a:pPr>
            <a:r>
              <a:rPr lang="en-US" sz="3200" dirty="0" smtClean="0"/>
              <a:t>CBT + </a:t>
            </a:r>
            <a:br>
              <a:rPr lang="en-US" sz="3200" dirty="0" smtClean="0"/>
            </a:br>
            <a:r>
              <a:rPr lang="en-US" sz="3200" dirty="0" smtClean="0"/>
              <a:t>Group Therapy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38839" y="5495925"/>
            <a:ext cx="1149225" cy="923330"/>
          </a:xfrm>
          <a:prstGeom prst="rect">
            <a:avLst/>
          </a:prstGeom>
          <a:solidFill>
            <a:srgbClr val="FEF0CA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Regression</a:t>
            </a:r>
            <a:br>
              <a:rPr lang="en-US" dirty="0" smtClean="0"/>
            </a:br>
            <a:r>
              <a:rPr lang="en-US" dirty="0" smtClean="0"/>
              <a:t>Toward</a:t>
            </a:r>
            <a:br>
              <a:rPr lang="en-US" dirty="0" smtClean="0"/>
            </a:br>
            <a:r>
              <a:rPr lang="en-US" dirty="0" smtClean="0"/>
              <a:t>the Mean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72200" y="2734270"/>
            <a:ext cx="116346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Cognitive/</a:t>
            </a:r>
            <a:br>
              <a:rPr lang="en-US" dirty="0" smtClean="0"/>
            </a:br>
            <a:r>
              <a:rPr lang="en-US" dirty="0" smtClean="0"/>
              <a:t>Behavioral</a:t>
            </a:r>
            <a:br>
              <a:rPr lang="en-US" dirty="0" smtClean="0"/>
            </a:br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72199" y="4105870"/>
            <a:ext cx="1161288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Group</a:t>
            </a:r>
            <a:br>
              <a:rPr lang="en-US" dirty="0" smtClean="0"/>
            </a:br>
            <a:r>
              <a:rPr lang="en-US" dirty="0" smtClean="0"/>
              <a:t>Process</a:t>
            </a:r>
          </a:p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129830" y="2734270"/>
            <a:ext cx="1922193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Warmth, Empathy, </a:t>
            </a:r>
            <a:br>
              <a:rPr lang="en-US" dirty="0" smtClean="0"/>
            </a:br>
            <a:r>
              <a:rPr lang="en-US" dirty="0" smtClean="0"/>
              <a:t>Genuineness,</a:t>
            </a:r>
            <a:br>
              <a:rPr lang="en-US" dirty="0" smtClean="0"/>
            </a:br>
            <a:r>
              <a:rPr lang="en-US" dirty="0" smtClean="0"/>
              <a:t>Problem-Solving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838839" y="4105870"/>
            <a:ext cx="1149225" cy="923330"/>
          </a:xfrm>
          <a:prstGeom prst="rect">
            <a:avLst/>
          </a:prstGeom>
          <a:solidFill>
            <a:srgbClr val="FEF0CA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Regression</a:t>
            </a:r>
            <a:br>
              <a:rPr lang="en-US" dirty="0" smtClean="0"/>
            </a:br>
            <a:r>
              <a:rPr lang="en-US" dirty="0" smtClean="0"/>
              <a:t>Toward</a:t>
            </a:r>
            <a:br>
              <a:rPr lang="en-US" dirty="0" smtClean="0"/>
            </a:br>
            <a:r>
              <a:rPr lang="en-US" dirty="0" smtClean="0"/>
              <a:t>the Mean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838839" y="2734270"/>
            <a:ext cx="1149225" cy="923330"/>
          </a:xfrm>
          <a:prstGeom prst="rect">
            <a:avLst/>
          </a:prstGeom>
          <a:solidFill>
            <a:srgbClr val="FEF0CA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Regression</a:t>
            </a:r>
            <a:br>
              <a:rPr lang="en-US" dirty="0" smtClean="0"/>
            </a:br>
            <a:r>
              <a:rPr lang="en-US" dirty="0" smtClean="0"/>
              <a:t>Toward</a:t>
            </a:r>
            <a:br>
              <a:rPr lang="en-US" dirty="0" smtClean="0"/>
            </a:br>
            <a:r>
              <a:rPr lang="en-US" dirty="0" smtClean="0"/>
              <a:t>the Mean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838839" y="1438870"/>
            <a:ext cx="1149225" cy="923330"/>
          </a:xfrm>
          <a:prstGeom prst="rect">
            <a:avLst/>
          </a:prstGeom>
          <a:solidFill>
            <a:srgbClr val="FEF0CA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Regression</a:t>
            </a:r>
            <a:br>
              <a:rPr lang="en-US" dirty="0" smtClean="0"/>
            </a:br>
            <a:r>
              <a:rPr lang="en-US" dirty="0" smtClean="0"/>
              <a:t>Toward</a:t>
            </a:r>
            <a:br>
              <a:rPr lang="en-US" dirty="0" smtClean="0"/>
            </a:br>
            <a:r>
              <a:rPr lang="en-US" dirty="0" smtClean="0"/>
              <a:t>the Mean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129829" y="4105870"/>
            <a:ext cx="1922193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Warmth, Empathy, </a:t>
            </a:r>
            <a:br>
              <a:rPr lang="en-US" dirty="0" smtClean="0"/>
            </a:br>
            <a:r>
              <a:rPr lang="en-US" dirty="0" smtClean="0"/>
              <a:t>Genuineness,</a:t>
            </a:r>
            <a:br>
              <a:rPr lang="en-US" dirty="0" smtClean="0"/>
            </a:br>
            <a:r>
              <a:rPr lang="en-US" dirty="0" smtClean="0"/>
              <a:t>Problem-Solving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129830" y="5495925"/>
            <a:ext cx="1922193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Warmth, Empathy, </a:t>
            </a:r>
            <a:br>
              <a:rPr lang="en-US" dirty="0" smtClean="0"/>
            </a:br>
            <a:r>
              <a:rPr lang="en-US" dirty="0" smtClean="0"/>
              <a:t>Genuineness,</a:t>
            </a:r>
            <a:br>
              <a:rPr lang="en-US" dirty="0" smtClean="0"/>
            </a:br>
            <a:r>
              <a:rPr lang="en-US" dirty="0" smtClean="0"/>
              <a:t>Problem-Solving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172200" y="5495925"/>
            <a:ext cx="116346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Cognitive/</a:t>
            </a:r>
            <a:br>
              <a:rPr lang="en-US" dirty="0" smtClean="0"/>
            </a:br>
            <a:r>
              <a:rPr lang="en-US" dirty="0" smtClean="0"/>
              <a:t>Behavioral</a:t>
            </a:r>
            <a:br>
              <a:rPr lang="en-US" dirty="0" smtClean="0"/>
            </a:br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485887" y="5486400"/>
            <a:ext cx="1161288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Group</a:t>
            </a:r>
            <a:br>
              <a:rPr lang="en-US" dirty="0" smtClean="0"/>
            </a:br>
            <a:r>
              <a:rPr lang="en-US" dirty="0" smtClean="0"/>
              <a:t>Process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213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Medicaid PTSD Treatment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8422" y="1612642"/>
            <a:ext cx="2690417" cy="49859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3200" dirty="0" smtClean="0"/>
              <a:t>Waitlist</a:t>
            </a:r>
          </a:p>
          <a:p>
            <a:pPr algn="r">
              <a:spcAft>
                <a:spcPts val="600"/>
              </a:spcAft>
            </a:pPr>
            <a:endParaRPr lang="en-US" sz="3200" dirty="0" smtClean="0"/>
          </a:p>
          <a:p>
            <a:pPr algn="r">
              <a:spcAft>
                <a:spcPts val="600"/>
              </a:spcAft>
            </a:pPr>
            <a:r>
              <a:rPr lang="en-US" sz="3200" dirty="0" smtClean="0"/>
              <a:t>CBT</a:t>
            </a:r>
          </a:p>
          <a:p>
            <a:pPr algn="r">
              <a:spcAft>
                <a:spcPts val="600"/>
              </a:spcAft>
            </a:pPr>
            <a:endParaRPr lang="en-US" sz="3200" dirty="0"/>
          </a:p>
          <a:p>
            <a:pPr algn="r">
              <a:spcAft>
                <a:spcPts val="600"/>
              </a:spcAft>
            </a:pPr>
            <a:r>
              <a:rPr lang="en-US" sz="3200" dirty="0" smtClean="0"/>
              <a:t>Group</a:t>
            </a:r>
            <a:br>
              <a:rPr lang="en-US" sz="3200" dirty="0" smtClean="0"/>
            </a:br>
            <a:r>
              <a:rPr lang="en-US" sz="3200" dirty="0" smtClean="0"/>
              <a:t>Therapy</a:t>
            </a:r>
          </a:p>
          <a:p>
            <a:pPr algn="r">
              <a:spcAft>
                <a:spcPts val="600"/>
              </a:spcAft>
            </a:pPr>
            <a:endParaRPr lang="en-US" sz="3200" dirty="0"/>
          </a:p>
          <a:p>
            <a:pPr algn="r">
              <a:spcAft>
                <a:spcPts val="600"/>
              </a:spcAft>
            </a:pPr>
            <a:r>
              <a:rPr lang="en-US" sz="3200" dirty="0" smtClean="0"/>
              <a:t>CBT + </a:t>
            </a:r>
            <a:br>
              <a:rPr lang="en-US" sz="3200" dirty="0" smtClean="0"/>
            </a:br>
            <a:r>
              <a:rPr lang="en-US" sz="3200" dirty="0" smtClean="0"/>
              <a:t>Group Therapy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38839" y="5495925"/>
            <a:ext cx="1149225" cy="923330"/>
          </a:xfrm>
          <a:prstGeom prst="rect">
            <a:avLst/>
          </a:prstGeom>
          <a:solidFill>
            <a:srgbClr val="FEF0CA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Regression</a:t>
            </a:r>
            <a:br>
              <a:rPr lang="en-US" dirty="0" smtClean="0"/>
            </a:br>
            <a:r>
              <a:rPr lang="en-US" dirty="0" smtClean="0"/>
              <a:t>Toward</a:t>
            </a:r>
            <a:br>
              <a:rPr lang="en-US" dirty="0" smtClean="0"/>
            </a:br>
            <a:r>
              <a:rPr lang="en-US" dirty="0" smtClean="0"/>
              <a:t>the Mean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72200" y="2734270"/>
            <a:ext cx="116346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Cognitive/</a:t>
            </a:r>
            <a:br>
              <a:rPr lang="en-US" dirty="0" smtClean="0"/>
            </a:br>
            <a:r>
              <a:rPr lang="en-US" dirty="0" smtClean="0"/>
              <a:t>Behavioral</a:t>
            </a:r>
            <a:br>
              <a:rPr lang="en-US" dirty="0" smtClean="0"/>
            </a:br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72199" y="4105870"/>
            <a:ext cx="1161288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Group</a:t>
            </a:r>
            <a:br>
              <a:rPr lang="en-US" dirty="0" smtClean="0"/>
            </a:br>
            <a:r>
              <a:rPr lang="en-US" dirty="0" smtClean="0"/>
              <a:t>Process</a:t>
            </a:r>
          </a:p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129830" y="2734270"/>
            <a:ext cx="1922193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Warmth, Empathy, </a:t>
            </a:r>
            <a:br>
              <a:rPr lang="en-US" dirty="0" smtClean="0"/>
            </a:br>
            <a:r>
              <a:rPr lang="en-US" dirty="0" smtClean="0"/>
              <a:t>Genuineness,</a:t>
            </a:r>
            <a:br>
              <a:rPr lang="en-US" dirty="0" smtClean="0"/>
            </a:br>
            <a:r>
              <a:rPr lang="en-US" dirty="0" smtClean="0"/>
              <a:t>Problem-Solving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838839" y="4105870"/>
            <a:ext cx="1149225" cy="923330"/>
          </a:xfrm>
          <a:prstGeom prst="rect">
            <a:avLst/>
          </a:prstGeom>
          <a:solidFill>
            <a:srgbClr val="FEF0CA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Regression</a:t>
            </a:r>
            <a:br>
              <a:rPr lang="en-US" dirty="0" smtClean="0"/>
            </a:br>
            <a:r>
              <a:rPr lang="en-US" dirty="0" smtClean="0"/>
              <a:t>Toward</a:t>
            </a:r>
            <a:br>
              <a:rPr lang="en-US" dirty="0" smtClean="0"/>
            </a:br>
            <a:r>
              <a:rPr lang="en-US" dirty="0" smtClean="0"/>
              <a:t>the Mean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838839" y="2734270"/>
            <a:ext cx="1149225" cy="923330"/>
          </a:xfrm>
          <a:prstGeom prst="rect">
            <a:avLst/>
          </a:prstGeom>
          <a:solidFill>
            <a:srgbClr val="FEF0CA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Regression</a:t>
            </a:r>
            <a:br>
              <a:rPr lang="en-US" dirty="0" smtClean="0"/>
            </a:br>
            <a:r>
              <a:rPr lang="en-US" dirty="0" smtClean="0"/>
              <a:t>Toward</a:t>
            </a:r>
            <a:br>
              <a:rPr lang="en-US" dirty="0" smtClean="0"/>
            </a:br>
            <a:r>
              <a:rPr lang="en-US" dirty="0" smtClean="0"/>
              <a:t>the Mean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838839" y="1438870"/>
            <a:ext cx="1149225" cy="923330"/>
          </a:xfrm>
          <a:prstGeom prst="rect">
            <a:avLst/>
          </a:prstGeom>
          <a:solidFill>
            <a:srgbClr val="FEF0CA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Regression</a:t>
            </a:r>
            <a:br>
              <a:rPr lang="en-US" dirty="0" smtClean="0"/>
            </a:br>
            <a:r>
              <a:rPr lang="en-US" dirty="0" smtClean="0"/>
              <a:t>Toward</a:t>
            </a:r>
            <a:br>
              <a:rPr lang="en-US" dirty="0" smtClean="0"/>
            </a:br>
            <a:r>
              <a:rPr lang="en-US" dirty="0" smtClean="0"/>
              <a:t>the Mean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129829" y="4105870"/>
            <a:ext cx="1922193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Warmth, Empathy, </a:t>
            </a:r>
            <a:br>
              <a:rPr lang="en-US" dirty="0" smtClean="0"/>
            </a:br>
            <a:r>
              <a:rPr lang="en-US" dirty="0" smtClean="0"/>
              <a:t>Genuineness,</a:t>
            </a:r>
            <a:br>
              <a:rPr lang="en-US" dirty="0" smtClean="0"/>
            </a:br>
            <a:r>
              <a:rPr lang="en-US" dirty="0" smtClean="0"/>
              <a:t>Problem-Solving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129830" y="5495925"/>
            <a:ext cx="1922193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Warmth, Empathy, </a:t>
            </a:r>
            <a:br>
              <a:rPr lang="en-US" dirty="0" smtClean="0"/>
            </a:br>
            <a:r>
              <a:rPr lang="en-US" dirty="0" smtClean="0"/>
              <a:t>Genuineness,</a:t>
            </a:r>
            <a:br>
              <a:rPr lang="en-US" dirty="0" smtClean="0"/>
            </a:br>
            <a:r>
              <a:rPr lang="en-US" dirty="0" smtClean="0"/>
              <a:t>Problem-Solving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172200" y="5495925"/>
            <a:ext cx="116346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Cognitive/</a:t>
            </a:r>
            <a:br>
              <a:rPr lang="en-US" dirty="0" smtClean="0"/>
            </a:br>
            <a:r>
              <a:rPr lang="en-US" dirty="0" smtClean="0"/>
              <a:t>Behavioral</a:t>
            </a:r>
            <a:br>
              <a:rPr lang="en-US" dirty="0" smtClean="0"/>
            </a:br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485887" y="5486400"/>
            <a:ext cx="1161288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Group</a:t>
            </a:r>
            <a:br>
              <a:rPr lang="en-US" dirty="0" smtClean="0"/>
            </a:br>
            <a:r>
              <a:rPr lang="en-US" dirty="0" smtClean="0"/>
              <a:t>Process</a:t>
            </a:r>
          </a:p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173934" y="2077998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10%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73933" y="3276600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4</a:t>
            </a:r>
            <a:r>
              <a:rPr lang="en-US" b="1" dirty="0" smtClean="0">
                <a:solidFill>
                  <a:srgbClr val="C00000"/>
                </a:solidFill>
              </a:rPr>
              <a:t>0%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73932" y="4888468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35%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73931" y="6518497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60%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734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Medicaid PTSD Treatment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19604" y="1612642"/>
            <a:ext cx="1419235" cy="22929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3200" dirty="0" smtClean="0"/>
              <a:t>Waitlist</a:t>
            </a:r>
          </a:p>
          <a:p>
            <a:pPr algn="r">
              <a:spcAft>
                <a:spcPts val="600"/>
              </a:spcAft>
            </a:pPr>
            <a:endParaRPr lang="en-US" sz="3200" dirty="0" smtClean="0"/>
          </a:p>
          <a:p>
            <a:pPr algn="r">
              <a:spcAft>
                <a:spcPts val="600"/>
              </a:spcAft>
            </a:pPr>
            <a:r>
              <a:rPr lang="en-US" sz="3200" dirty="0" smtClean="0"/>
              <a:t>CBT</a:t>
            </a:r>
          </a:p>
          <a:p>
            <a:pPr algn="r">
              <a:spcAft>
                <a:spcPts val="600"/>
              </a:spcAft>
            </a:pP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172200" y="2734270"/>
            <a:ext cx="116346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Cognitive/</a:t>
            </a:r>
            <a:br>
              <a:rPr lang="en-US" dirty="0" smtClean="0"/>
            </a:br>
            <a:r>
              <a:rPr lang="en-US" dirty="0" smtClean="0"/>
              <a:t>Behavioral</a:t>
            </a:r>
            <a:br>
              <a:rPr lang="en-US" dirty="0" smtClean="0"/>
            </a:br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129830" y="2734270"/>
            <a:ext cx="1922193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Warmth, Empathy, </a:t>
            </a:r>
            <a:br>
              <a:rPr lang="en-US" dirty="0" smtClean="0"/>
            </a:br>
            <a:r>
              <a:rPr lang="en-US" dirty="0" smtClean="0"/>
              <a:t>Genuineness,</a:t>
            </a:r>
            <a:br>
              <a:rPr lang="en-US" dirty="0" smtClean="0"/>
            </a:br>
            <a:r>
              <a:rPr lang="en-US" dirty="0" smtClean="0"/>
              <a:t>Problem-Solving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838839" y="2734270"/>
            <a:ext cx="1149225" cy="923330"/>
          </a:xfrm>
          <a:prstGeom prst="rect">
            <a:avLst/>
          </a:prstGeom>
          <a:solidFill>
            <a:srgbClr val="FEF0CA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Regression</a:t>
            </a:r>
            <a:br>
              <a:rPr lang="en-US" dirty="0" smtClean="0"/>
            </a:br>
            <a:r>
              <a:rPr lang="en-US" dirty="0" smtClean="0"/>
              <a:t>Toward</a:t>
            </a:r>
            <a:br>
              <a:rPr lang="en-US" dirty="0" smtClean="0"/>
            </a:br>
            <a:r>
              <a:rPr lang="en-US" dirty="0" smtClean="0"/>
              <a:t>the Mean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838839" y="1438870"/>
            <a:ext cx="1149225" cy="923330"/>
          </a:xfrm>
          <a:prstGeom prst="rect">
            <a:avLst/>
          </a:prstGeom>
          <a:solidFill>
            <a:srgbClr val="FEF0CA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Regression</a:t>
            </a:r>
            <a:br>
              <a:rPr lang="en-US" dirty="0" smtClean="0"/>
            </a:br>
            <a:r>
              <a:rPr lang="en-US" dirty="0" smtClean="0"/>
              <a:t>Toward</a:t>
            </a:r>
            <a:br>
              <a:rPr lang="en-US" dirty="0" smtClean="0"/>
            </a:br>
            <a:r>
              <a:rPr lang="en-US" dirty="0" smtClean="0"/>
              <a:t>the Mean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173934" y="2077998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10%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73933" y="3276600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4</a:t>
            </a:r>
            <a:r>
              <a:rPr lang="en-US" b="1" dirty="0" smtClean="0">
                <a:solidFill>
                  <a:srgbClr val="C00000"/>
                </a:solidFill>
              </a:rPr>
              <a:t>0%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558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Medicaid PTSD Treatment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16819" y="1612642"/>
            <a:ext cx="1522020" cy="39241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3200" dirty="0" smtClean="0">
                <a:solidFill>
                  <a:schemeClr val="bg1"/>
                </a:solidFill>
              </a:rPr>
              <a:t>Waitlist</a:t>
            </a:r>
          </a:p>
          <a:p>
            <a:pPr algn="r">
              <a:spcAft>
                <a:spcPts val="600"/>
              </a:spcAft>
            </a:pPr>
            <a:endParaRPr lang="en-US" sz="3200" dirty="0" smtClean="0"/>
          </a:p>
          <a:p>
            <a:pPr algn="r">
              <a:spcAft>
                <a:spcPts val="600"/>
              </a:spcAft>
            </a:pPr>
            <a:r>
              <a:rPr lang="en-US" sz="3200" dirty="0" smtClean="0"/>
              <a:t>CBT</a:t>
            </a:r>
          </a:p>
          <a:p>
            <a:pPr algn="r">
              <a:spcAft>
                <a:spcPts val="600"/>
              </a:spcAft>
            </a:pPr>
            <a:endParaRPr lang="en-US" sz="3200" dirty="0"/>
          </a:p>
          <a:p>
            <a:pPr algn="r">
              <a:spcAft>
                <a:spcPts val="600"/>
              </a:spcAft>
            </a:pPr>
            <a:r>
              <a:rPr lang="en-US" sz="3200" dirty="0" smtClean="0"/>
              <a:t>Group</a:t>
            </a:r>
            <a:br>
              <a:rPr lang="en-US" sz="3200" dirty="0" smtClean="0"/>
            </a:br>
            <a:r>
              <a:rPr lang="en-US" sz="3200" dirty="0" smtClean="0"/>
              <a:t>Therapy</a:t>
            </a:r>
          </a:p>
          <a:p>
            <a:pPr algn="r">
              <a:spcAft>
                <a:spcPts val="600"/>
              </a:spcAft>
            </a:pP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172200" y="2734270"/>
            <a:ext cx="116346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Cognitive/</a:t>
            </a:r>
            <a:br>
              <a:rPr lang="en-US" dirty="0" smtClean="0"/>
            </a:br>
            <a:r>
              <a:rPr lang="en-US" dirty="0" smtClean="0"/>
              <a:t>Behavioral</a:t>
            </a:r>
            <a:br>
              <a:rPr lang="en-US" dirty="0" smtClean="0"/>
            </a:br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72199" y="4105870"/>
            <a:ext cx="1161288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Group</a:t>
            </a:r>
            <a:br>
              <a:rPr lang="en-US" dirty="0" smtClean="0"/>
            </a:br>
            <a:r>
              <a:rPr lang="en-US" dirty="0" smtClean="0"/>
              <a:t>Process</a:t>
            </a:r>
          </a:p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129830" y="2734270"/>
            <a:ext cx="1922193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Warmth, Empathy, </a:t>
            </a:r>
            <a:br>
              <a:rPr lang="en-US" dirty="0" smtClean="0"/>
            </a:br>
            <a:r>
              <a:rPr lang="en-US" dirty="0" smtClean="0"/>
              <a:t>Genuineness,</a:t>
            </a:r>
            <a:br>
              <a:rPr lang="en-US" dirty="0" smtClean="0"/>
            </a:br>
            <a:r>
              <a:rPr lang="en-US" dirty="0" smtClean="0"/>
              <a:t>Problem-Solving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838839" y="4105870"/>
            <a:ext cx="1149225" cy="923330"/>
          </a:xfrm>
          <a:prstGeom prst="rect">
            <a:avLst/>
          </a:prstGeom>
          <a:solidFill>
            <a:srgbClr val="FEF0CA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Regression</a:t>
            </a:r>
            <a:br>
              <a:rPr lang="en-US" dirty="0" smtClean="0"/>
            </a:br>
            <a:r>
              <a:rPr lang="en-US" dirty="0" smtClean="0"/>
              <a:t>Toward</a:t>
            </a:r>
            <a:br>
              <a:rPr lang="en-US" dirty="0" smtClean="0"/>
            </a:br>
            <a:r>
              <a:rPr lang="en-US" dirty="0" smtClean="0"/>
              <a:t>the Mean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838839" y="2734270"/>
            <a:ext cx="1149225" cy="923330"/>
          </a:xfrm>
          <a:prstGeom prst="rect">
            <a:avLst/>
          </a:prstGeom>
          <a:solidFill>
            <a:srgbClr val="FEF0CA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Regression</a:t>
            </a:r>
            <a:br>
              <a:rPr lang="en-US" dirty="0" smtClean="0"/>
            </a:br>
            <a:r>
              <a:rPr lang="en-US" dirty="0" smtClean="0"/>
              <a:t>Toward</a:t>
            </a:r>
            <a:br>
              <a:rPr lang="en-US" dirty="0" smtClean="0"/>
            </a:br>
            <a:r>
              <a:rPr lang="en-US" dirty="0" smtClean="0"/>
              <a:t>the Mean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129829" y="4105870"/>
            <a:ext cx="1922193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Warmth, Empathy, </a:t>
            </a:r>
            <a:br>
              <a:rPr lang="en-US" dirty="0" smtClean="0"/>
            </a:br>
            <a:r>
              <a:rPr lang="en-US" dirty="0" smtClean="0"/>
              <a:t>Genuineness,</a:t>
            </a:r>
            <a:br>
              <a:rPr lang="en-US" dirty="0" smtClean="0"/>
            </a:br>
            <a:r>
              <a:rPr lang="en-US" dirty="0" smtClean="0"/>
              <a:t>Problem-Solving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173933" y="3276600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4</a:t>
            </a:r>
            <a:r>
              <a:rPr lang="en-US" b="1" dirty="0" smtClean="0">
                <a:solidFill>
                  <a:srgbClr val="C00000"/>
                </a:solidFill>
              </a:rPr>
              <a:t>0%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73932" y="4888468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35%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3298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Medicaid PTSD Treatment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8422" y="1612642"/>
            <a:ext cx="2690417" cy="49859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3200" dirty="0" smtClean="0">
                <a:solidFill>
                  <a:schemeClr val="bg1"/>
                </a:solidFill>
              </a:rPr>
              <a:t>Waitlist</a:t>
            </a:r>
          </a:p>
          <a:p>
            <a:pPr algn="r">
              <a:spcAft>
                <a:spcPts val="600"/>
              </a:spcAft>
            </a:pPr>
            <a:endParaRPr lang="en-US" sz="3200" dirty="0" smtClean="0"/>
          </a:p>
          <a:p>
            <a:pPr algn="r">
              <a:spcAft>
                <a:spcPts val="600"/>
              </a:spcAft>
            </a:pPr>
            <a:r>
              <a:rPr lang="en-US" sz="3200" dirty="0" smtClean="0"/>
              <a:t>CBT</a:t>
            </a:r>
          </a:p>
          <a:p>
            <a:pPr algn="r">
              <a:spcAft>
                <a:spcPts val="600"/>
              </a:spcAft>
            </a:pPr>
            <a:endParaRPr lang="en-US" sz="3200" dirty="0"/>
          </a:p>
          <a:p>
            <a:pPr algn="r">
              <a:spcAft>
                <a:spcPts val="600"/>
              </a:spcAft>
            </a:pPr>
            <a:r>
              <a:rPr lang="en-US" sz="3200" dirty="0" smtClean="0">
                <a:solidFill>
                  <a:schemeClr val="bg1"/>
                </a:solidFill>
              </a:rPr>
              <a:t>Group</a:t>
            </a:r>
            <a:br>
              <a:rPr lang="en-US" sz="3200" dirty="0" smtClean="0">
                <a:solidFill>
                  <a:schemeClr val="bg1"/>
                </a:solidFill>
              </a:rPr>
            </a:br>
            <a:r>
              <a:rPr lang="en-US" sz="3200" dirty="0" smtClean="0">
                <a:solidFill>
                  <a:schemeClr val="bg1"/>
                </a:solidFill>
              </a:rPr>
              <a:t>Therapy</a:t>
            </a:r>
          </a:p>
          <a:p>
            <a:pPr algn="r">
              <a:spcAft>
                <a:spcPts val="600"/>
              </a:spcAft>
            </a:pPr>
            <a:endParaRPr lang="en-US" sz="3200" dirty="0"/>
          </a:p>
          <a:p>
            <a:pPr algn="r">
              <a:spcAft>
                <a:spcPts val="600"/>
              </a:spcAft>
            </a:pPr>
            <a:r>
              <a:rPr lang="en-US" sz="3200" dirty="0" smtClean="0"/>
              <a:t>CBT + </a:t>
            </a:r>
            <a:br>
              <a:rPr lang="en-US" sz="3200" dirty="0" smtClean="0"/>
            </a:br>
            <a:r>
              <a:rPr lang="en-US" sz="3200" dirty="0" smtClean="0"/>
              <a:t>Group Therapy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38839" y="5495925"/>
            <a:ext cx="1149225" cy="923330"/>
          </a:xfrm>
          <a:prstGeom prst="rect">
            <a:avLst/>
          </a:prstGeom>
          <a:solidFill>
            <a:srgbClr val="FEF0CA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Regression</a:t>
            </a:r>
            <a:br>
              <a:rPr lang="en-US" dirty="0" smtClean="0"/>
            </a:br>
            <a:r>
              <a:rPr lang="en-US" dirty="0" smtClean="0"/>
              <a:t>Toward</a:t>
            </a:r>
            <a:br>
              <a:rPr lang="en-US" dirty="0" smtClean="0"/>
            </a:br>
            <a:r>
              <a:rPr lang="en-US" dirty="0" smtClean="0"/>
              <a:t>the Mean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72200" y="2734270"/>
            <a:ext cx="116346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Cognitive/</a:t>
            </a:r>
            <a:br>
              <a:rPr lang="en-US" dirty="0" smtClean="0"/>
            </a:br>
            <a:r>
              <a:rPr lang="en-US" dirty="0" smtClean="0"/>
              <a:t>Behavioral</a:t>
            </a:r>
            <a:br>
              <a:rPr lang="en-US" dirty="0" smtClean="0"/>
            </a:br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129830" y="2734270"/>
            <a:ext cx="1922193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Warmth, Empathy, </a:t>
            </a:r>
            <a:br>
              <a:rPr lang="en-US" dirty="0" smtClean="0"/>
            </a:br>
            <a:r>
              <a:rPr lang="en-US" dirty="0" smtClean="0"/>
              <a:t>Genuineness,</a:t>
            </a:r>
            <a:br>
              <a:rPr lang="en-US" dirty="0" smtClean="0"/>
            </a:br>
            <a:r>
              <a:rPr lang="en-US" dirty="0" smtClean="0"/>
              <a:t>Problem-Solving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838839" y="2734270"/>
            <a:ext cx="1149225" cy="923330"/>
          </a:xfrm>
          <a:prstGeom prst="rect">
            <a:avLst/>
          </a:prstGeom>
          <a:solidFill>
            <a:srgbClr val="FEF0CA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Regression</a:t>
            </a:r>
            <a:br>
              <a:rPr lang="en-US" dirty="0" smtClean="0"/>
            </a:br>
            <a:r>
              <a:rPr lang="en-US" dirty="0" smtClean="0"/>
              <a:t>Toward</a:t>
            </a:r>
            <a:br>
              <a:rPr lang="en-US" dirty="0" smtClean="0"/>
            </a:br>
            <a:r>
              <a:rPr lang="en-US" dirty="0" smtClean="0"/>
              <a:t>the Mean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129830" y="5495925"/>
            <a:ext cx="1922193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Warmth, Empathy, </a:t>
            </a:r>
            <a:br>
              <a:rPr lang="en-US" dirty="0" smtClean="0"/>
            </a:br>
            <a:r>
              <a:rPr lang="en-US" dirty="0" smtClean="0"/>
              <a:t>Genuineness,</a:t>
            </a:r>
            <a:br>
              <a:rPr lang="en-US" dirty="0" smtClean="0"/>
            </a:br>
            <a:r>
              <a:rPr lang="en-US" dirty="0" smtClean="0"/>
              <a:t>Problem-Solving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172200" y="5495925"/>
            <a:ext cx="1163460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Cognitive/</a:t>
            </a:r>
            <a:br>
              <a:rPr lang="en-US" dirty="0" smtClean="0"/>
            </a:br>
            <a:r>
              <a:rPr lang="en-US" dirty="0" smtClean="0"/>
              <a:t>Behavioral</a:t>
            </a:r>
            <a:br>
              <a:rPr lang="en-US" dirty="0" smtClean="0"/>
            </a:br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485887" y="5486400"/>
            <a:ext cx="1161288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Group</a:t>
            </a:r>
            <a:br>
              <a:rPr lang="en-US" dirty="0" smtClean="0"/>
            </a:br>
            <a:r>
              <a:rPr lang="en-US" dirty="0" smtClean="0"/>
              <a:t>Process</a:t>
            </a:r>
          </a:p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173933" y="3276600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4</a:t>
            </a:r>
            <a:r>
              <a:rPr lang="en-US" b="1" dirty="0" smtClean="0">
                <a:solidFill>
                  <a:srgbClr val="C00000"/>
                </a:solidFill>
              </a:rPr>
              <a:t>0%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73931" y="6518497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60%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329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78952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Randomized Controlled Trials</a:t>
            </a:r>
          </a:p>
          <a:p>
            <a:pPr lvl="1"/>
            <a:r>
              <a:rPr lang="en-US" dirty="0" smtClean="0"/>
              <a:t>Experiments in clinical settings</a:t>
            </a:r>
          </a:p>
          <a:p>
            <a:pPr lvl="1"/>
            <a:r>
              <a:rPr lang="en-US" dirty="0" smtClean="0"/>
              <a:t>Key considerations</a:t>
            </a:r>
          </a:p>
          <a:p>
            <a:pPr lvl="1"/>
            <a:r>
              <a:rPr lang="en-US" dirty="0" smtClean="0"/>
              <a:t>Control groups</a:t>
            </a:r>
          </a:p>
          <a:p>
            <a:endParaRPr lang="en-US" dirty="0" smtClean="0"/>
          </a:p>
          <a:p>
            <a:r>
              <a:rPr lang="en-US" dirty="0" smtClean="0"/>
              <a:t>Basics are simple, but also an incredibly complex methodology</a:t>
            </a:r>
          </a:p>
        </p:txBody>
      </p:sp>
    </p:spTree>
    <p:extLst>
      <p:ext uri="{BB962C8B-B14F-4D97-AF65-F5344CB8AC3E}">
        <p14:creationId xmlns:p14="http://schemas.microsoft.com/office/powerpoint/2010/main" val="379164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Randomized Controlled Trial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Simply an experiment designed to influence a clinical outcome</a:t>
            </a:r>
          </a:p>
          <a:p>
            <a:pPr lvl="1"/>
            <a:r>
              <a:rPr lang="en-US" dirty="0" smtClean="0"/>
              <a:t>Experiment = random assignment across two or more conditions</a:t>
            </a:r>
          </a:p>
          <a:p>
            <a:pPr lvl="1"/>
            <a:r>
              <a:rPr lang="en-US" dirty="0" smtClean="0"/>
              <a:t>Clinical outcome = physical or mental health outcome (notably somewhat ambiguous)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826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Aims (Goals) of the research</a:t>
            </a:r>
          </a:p>
          <a:p>
            <a:r>
              <a:rPr lang="en-US" dirty="0" smtClean="0"/>
              <a:t>Participants (eligibility, sample size, and accrual)</a:t>
            </a:r>
          </a:p>
          <a:p>
            <a:r>
              <a:rPr lang="en-US" dirty="0" smtClean="0"/>
              <a:t>Intervention(s) and control condition(s)</a:t>
            </a:r>
          </a:p>
          <a:p>
            <a:r>
              <a:rPr lang="en-US" dirty="0" smtClean="0"/>
              <a:t>Randomization procedures</a:t>
            </a:r>
          </a:p>
          <a:p>
            <a:r>
              <a:rPr lang="en-US" dirty="0" smtClean="0"/>
              <a:t>Measures</a:t>
            </a:r>
          </a:p>
          <a:p>
            <a:r>
              <a:rPr lang="en-US" dirty="0" smtClean="0"/>
              <a:t>Timeline</a:t>
            </a:r>
          </a:p>
        </p:txBody>
      </p:sp>
    </p:spTree>
    <p:extLst>
      <p:ext uri="{BB962C8B-B14F-4D97-AF65-F5344CB8AC3E}">
        <p14:creationId xmlns:p14="http://schemas.microsoft.com/office/powerpoint/2010/main" val="2736560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Placebo</a:t>
            </a:r>
          </a:p>
          <a:p>
            <a:pPr lvl="1"/>
            <a:r>
              <a:rPr lang="en-US" dirty="0"/>
              <a:t>Substance lacking an active treatment ingredient</a:t>
            </a:r>
            <a:endParaRPr lang="en-US" sz="2100" dirty="0"/>
          </a:p>
          <a:p>
            <a:pPr lvl="1"/>
            <a:r>
              <a:rPr lang="en-US" dirty="0"/>
              <a:t>Any observed effect (placebo effect) is due to a self-fulfilling </a:t>
            </a:r>
            <a:r>
              <a:rPr lang="en-US" dirty="0" smtClean="0"/>
              <a:t>prophecy</a:t>
            </a:r>
          </a:p>
          <a:p>
            <a:pPr lvl="1"/>
            <a:r>
              <a:rPr lang="en-US" dirty="0" smtClean="0"/>
              <a:t>Inert vs. active placebo</a:t>
            </a:r>
          </a:p>
          <a:p>
            <a:r>
              <a:rPr lang="en-US" dirty="0" smtClean="0"/>
              <a:t>Waitlist</a:t>
            </a:r>
          </a:p>
          <a:p>
            <a:r>
              <a:rPr lang="en-US" dirty="0" smtClean="0"/>
              <a:t>Treatment as Usual (or Usual Care)</a:t>
            </a:r>
          </a:p>
          <a:p>
            <a:r>
              <a:rPr lang="en-US" dirty="0" smtClean="0"/>
              <a:t>Alternative Intervention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Ethical issues? Scientific issues?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0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Placebo</a:t>
            </a:r>
          </a:p>
          <a:p>
            <a:pPr lvl="1"/>
            <a:r>
              <a:rPr lang="en-US" dirty="0" smtClean="0"/>
              <a:t>Many treatments are harmful if not toxic in the short-run, have unknown long-term side effects, are ineffective, and/or expensive</a:t>
            </a:r>
          </a:p>
          <a:p>
            <a:r>
              <a:rPr lang="en-US" dirty="0" smtClean="0"/>
              <a:t>Waitlist</a:t>
            </a:r>
          </a:p>
          <a:p>
            <a:pPr lvl="1"/>
            <a:r>
              <a:rPr lang="en-US" dirty="0" smtClean="0"/>
              <a:t>Many communities lack resources to avoid waitlists</a:t>
            </a:r>
          </a:p>
        </p:txBody>
      </p:sp>
    </p:spTree>
    <p:extLst>
      <p:ext uri="{BB962C8B-B14F-4D97-AF65-F5344CB8AC3E}">
        <p14:creationId xmlns:p14="http://schemas.microsoft.com/office/powerpoint/2010/main" val="3984688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Scientific Rigor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Designed to increase internal validity (strengthen causal conclusions)</a:t>
            </a:r>
          </a:p>
          <a:p>
            <a:r>
              <a:rPr lang="en-US" dirty="0" smtClean="0"/>
              <a:t>Goal: Make all conditions identical, except for the specific elements thought to cause change </a:t>
            </a:r>
            <a:r>
              <a:rPr lang="en-US" dirty="0" smtClean="0">
                <a:sym typeface="Wingdings" panose="05000000000000000000" pitchFamily="2" charset="2"/>
              </a:rPr>
              <a:t> Any observed group differences can be attributed to the active element(s) of the intervention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PCORI’s Methodologic Committee recommends using an Alternative Intervention for comparison, well-defined Usual Care, or “Enhanced” Usual Care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Comparative Effectiveness Research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377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SSRIs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-64" y="1612642"/>
            <a:ext cx="2590453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200" dirty="0" smtClean="0"/>
              <a:t>Waitlist</a:t>
            </a:r>
          </a:p>
          <a:p>
            <a:pPr algn="r"/>
            <a:endParaRPr lang="en-US" sz="3200" dirty="0" smtClean="0"/>
          </a:p>
          <a:p>
            <a:pPr algn="r"/>
            <a:endParaRPr lang="en-US" sz="3200" dirty="0"/>
          </a:p>
          <a:p>
            <a:pPr algn="r"/>
            <a:r>
              <a:rPr lang="en-US" sz="3200" dirty="0" smtClean="0"/>
              <a:t>Inert Placebo</a:t>
            </a:r>
          </a:p>
          <a:p>
            <a:pPr algn="r"/>
            <a:endParaRPr lang="en-US" sz="3200" dirty="0" smtClean="0"/>
          </a:p>
          <a:p>
            <a:pPr algn="r"/>
            <a:endParaRPr lang="en-US" sz="3200" dirty="0"/>
          </a:p>
          <a:p>
            <a:pPr algn="r"/>
            <a:r>
              <a:rPr lang="en-US" sz="3200" dirty="0" smtClean="0"/>
              <a:t>Active Placebo</a:t>
            </a:r>
          </a:p>
          <a:p>
            <a:pPr algn="r"/>
            <a:endParaRPr lang="en-US" sz="3200" dirty="0" smtClean="0"/>
          </a:p>
          <a:p>
            <a:pPr algn="r"/>
            <a:endParaRPr lang="en-US" sz="3200" dirty="0"/>
          </a:p>
          <a:p>
            <a:pPr algn="r"/>
            <a:r>
              <a:rPr lang="en-US" sz="3200" dirty="0" smtClean="0"/>
              <a:t>SSRI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838839" y="5867400"/>
            <a:ext cx="1149225" cy="923330"/>
          </a:xfrm>
          <a:prstGeom prst="rect">
            <a:avLst/>
          </a:prstGeom>
          <a:solidFill>
            <a:srgbClr val="FEF0CA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Regression</a:t>
            </a:r>
            <a:br>
              <a:rPr lang="en-US" dirty="0" smtClean="0"/>
            </a:br>
            <a:r>
              <a:rPr lang="en-US" dirty="0" smtClean="0"/>
              <a:t>Toward</a:t>
            </a:r>
            <a:br>
              <a:rPr lang="en-US" dirty="0" smtClean="0"/>
            </a:br>
            <a:r>
              <a:rPr lang="en-US" dirty="0" smtClean="0"/>
              <a:t>the Mean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14800" y="5867400"/>
            <a:ext cx="1359668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Pill-related</a:t>
            </a:r>
            <a:br>
              <a:rPr lang="en-US" dirty="0" smtClean="0"/>
            </a:br>
            <a:r>
              <a:rPr lang="en-US" dirty="0" smtClean="0"/>
              <a:t>Self-fulfilling</a:t>
            </a:r>
            <a:br>
              <a:rPr lang="en-US" dirty="0" smtClean="0"/>
            </a:br>
            <a:r>
              <a:rPr lang="en-US" dirty="0" smtClean="0"/>
              <a:t>Prophecy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99037" y="5867400"/>
            <a:ext cx="1944763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Side effect-related</a:t>
            </a:r>
            <a:br>
              <a:rPr lang="en-US" dirty="0" smtClean="0"/>
            </a:br>
            <a:r>
              <a:rPr lang="en-US" dirty="0" smtClean="0"/>
              <a:t>Self-fulfilling</a:t>
            </a:r>
            <a:br>
              <a:rPr lang="en-US" dirty="0" smtClean="0"/>
            </a:br>
            <a:r>
              <a:rPr lang="en-US" dirty="0" smtClean="0"/>
              <a:t>Prophecy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50977" y="5867400"/>
            <a:ext cx="1340623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Serotonergic</a:t>
            </a:r>
            <a:br>
              <a:rPr lang="en-US" dirty="0" smtClean="0"/>
            </a:br>
            <a:r>
              <a:rPr lang="en-US" dirty="0" smtClean="0"/>
              <a:t>Specific</a:t>
            </a:r>
            <a:br>
              <a:rPr lang="en-US" dirty="0" smtClean="0"/>
            </a:br>
            <a:r>
              <a:rPr lang="en-US" dirty="0" smtClean="0"/>
              <a:t>Effects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838839" y="4410670"/>
            <a:ext cx="1149225" cy="923330"/>
          </a:xfrm>
          <a:prstGeom prst="rect">
            <a:avLst/>
          </a:prstGeom>
          <a:solidFill>
            <a:srgbClr val="FEF0CA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Regression</a:t>
            </a:r>
            <a:br>
              <a:rPr lang="en-US" dirty="0" smtClean="0"/>
            </a:br>
            <a:r>
              <a:rPr lang="en-US" dirty="0" smtClean="0"/>
              <a:t>Toward</a:t>
            </a:r>
            <a:br>
              <a:rPr lang="en-US" dirty="0" smtClean="0"/>
            </a:br>
            <a:r>
              <a:rPr lang="en-US" dirty="0" smtClean="0"/>
              <a:t>the Mean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114800" y="4410670"/>
            <a:ext cx="1359668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Pill-related</a:t>
            </a:r>
            <a:br>
              <a:rPr lang="en-US" dirty="0" smtClean="0"/>
            </a:br>
            <a:r>
              <a:rPr lang="en-US" dirty="0" smtClean="0"/>
              <a:t>Self-fulfilling</a:t>
            </a:r>
            <a:br>
              <a:rPr lang="en-US" dirty="0" smtClean="0"/>
            </a:br>
            <a:r>
              <a:rPr lang="en-US" dirty="0" smtClean="0"/>
              <a:t>Prophecy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599037" y="4410670"/>
            <a:ext cx="1944763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Side effect-related</a:t>
            </a:r>
            <a:br>
              <a:rPr lang="en-US" dirty="0" smtClean="0"/>
            </a:br>
            <a:r>
              <a:rPr lang="en-US" dirty="0" smtClean="0"/>
              <a:t>Self-fulfilling</a:t>
            </a:r>
            <a:br>
              <a:rPr lang="en-US" dirty="0" smtClean="0"/>
            </a:br>
            <a:r>
              <a:rPr lang="en-US" dirty="0" smtClean="0"/>
              <a:t>Prophecy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838839" y="2895600"/>
            <a:ext cx="1149225" cy="923330"/>
          </a:xfrm>
          <a:prstGeom prst="rect">
            <a:avLst/>
          </a:prstGeom>
          <a:solidFill>
            <a:srgbClr val="FEF0CA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Regression</a:t>
            </a:r>
            <a:br>
              <a:rPr lang="en-US" dirty="0" smtClean="0"/>
            </a:br>
            <a:r>
              <a:rPr lang="en-US" dirty="0" smtClean="0"/>
              <a:t>Toward</a:t>
            </a:r>
            <a:br>
              <a:rPr lang="en-US" dirty="0" smtClean="0"/>
            </a:br>
            <a:r>
              <a:rPr lang="en-US" dirty="0" smtClean="0"/>
              <a:t>the Mean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114800" y="2895600"/>
            <a:ext cx="1359668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Pill-related</a:t>
            </a:r>
            <a:br>
              <a:rPr lang="en-US" dirty="0" smtClean="0"/>
            </a:br>
            <a:r>
              <a:rPr lang="en-US" dirty="0" smtClean="0"/>
              <a:t>Self-fulfilling</a:t>
            </a:r>
            <a:br>
              <a:rPr lang="en-US" dirty="0" smtClean="0"/>
            </a:br>
            <a:r>
              <a:rPr lang="en-US" dirty="0" smtClean="0"/>
              <a:t>Prophecy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838839" y="1524000"/>
            <a:ext cx="1149225" cy="923330"/>
          </a:xfrm>
          <a:prstGeom prst="rect">
            <a:avLst/>
          </a:prstGeom>
          <a:solidFill>
            <a:srgbClr val="FEF0CA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Regression</a:t>
            </a:r>
            <a:br>
              <a:rPr lang="en-US" dirty="0" smtClean="0"/>
            </a:br>
            <a:r>
              <a:rPr lang="en-US" dirty="0" smtClean="0"/>
              <a:t>Toward</a:t>
            </a:r>
            <a:br>
              <a:rPr lang="en-US" dirty="0" smtClean="0"/>
            </a:br>
            <a:r>
              <a:rPr lang="en-US" dirty="0" smtClean="0"/>
              <a:t>the Mean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644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SSRIs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-64" y="1612642"/>
            <a:ext cx="2590453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200" dirty="0" smtClean="0"/>
              <a:t>Waitlist</a:t>
            </a:r>
          </a:p>
          <a:p>
            <a:pPr algn="r"/>
            <a:endParaRPr lang="en-US" sz="3200" dirty="0" smtClean="0"/>
          </a:p>
          <a:p>
            <a:pPr algn="r"/>
            <a:endParaRPr lang="en-US" sz="3200" dirty="0"/>
          </a:p>
          <a:p>
            <a:pPr algn="r"/>
            <a:r>
              <a:rPr lang="en-US" sz="3200" dirty="0" smtClean="0"/>
              <a:t>Inert Placebo</a:t>
            </a:r>
          </a:p>
          <a:p>
            <a:pPr algn="r"/>
            <a:endParaRPr lang="en-US" sz="3200" dirty="0" smtClean="0"/>
          </a:p>
          <a:p>
            <a:pPr algn="r"/>
            <a:endParaRPr lang="en-US" sz="3200" dirty="0"/>
          </a:p>
          <a:p>
            <a:pPr algn="r"/>
            <a:r>
              <a:rPr lang="en-US" sz="3200" dirty="0" smtClean="0"/>
              <a:t>Active Placebo</a:t>
            </a:r>
          </a:p>
          <a:p>
            <a:pPr algn="r"/>
            <a:endParaRPr lang="en-US" sz="3200" dirty="0" smtClean="0"/>
          </a:p>
          <a:p>
            <a:pPr algn="r"/>
            <a:endParaRPr lang="en-US" sz="3200" dirty="0"/>
          </a:p>
          <a:p>
            <a:pPr algn="r"/>
            <a:r>
              <a:rPr lang="en-US" sz="3200" dirty="0" smtClean="0"/>
              <a:t>SSRI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838839" y="5867400"/>
            <a:ext cx="1149225" cy="923330"/>
          </a:xfrm>
          <a:prstGeom prst="rect">
            <a:avLst/>
          </a:prstGeom>
          <a:solidFill>
            <a:srgbClr val="FEF0CA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Regression</a:t>
            </a:r>
            <a:br>
              <a:rPr lang="en-US" dirty="0" smtClean="0"/>
            </a:br>
            <a:r>
              <a:rPr lang="en-US" dirty="0" smtClean="0"/>
              <a:t>Toward</a:t>
            </a:r>
            <a:br>
              <a:rPr lang="en-US" dirty="0" smtClean="0"/>
            </a:br>
            <a:r>
              <a:rPr lang="en-US" dirty="0" smtClean="0"/>
              <a:t>the Mean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14800" y="5867400"/>
            <a:ext cx="1359668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Pill-related</a:t>
            </a:r>
            <a:br>
              <a:rPr lang="en-US" dirty="0" smtClean="0"/>
            </a:br>
            <a:r>
              <a:rPr lang="en-US" dirty="0" smtClean="0"/>
              <a:t>Self-fulfilling</a:t>
            </a:r>
            <a:br>
              <a:rPr lang="en-US" dirty="0" smtClean="0"/>
            </a:br>
            <a:r>
              <a:rPr lang="en-US" dirty="0" smtClean="0"/>
              <a:t>Prophecy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99037" y="5867400"/>
            <a:ext cx="1944763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Side effect-related</a:t>
            </a:r>
            <a:br>
              <a:rPr lang="en-US" dirty="0" smtClean="0"/>
            </a:br>
            <a:r>
              <a:rPr lang="en-US" dirty="0" smtClean="0"/>
              <a:t>Self-fulfilling</a:t>
            </a:r>
            <a:br>
              <a:rPr lang="en-US" dirty="0" smtClean="0"/>
            </a:br>
            <a:r>
              <a:rPr lang="en-US" dirty="0" smtClean="0"/>
              <a:t>Prophecy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50977" y="5867400"/>
            <a:ext cx="1340623" cy="9233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Serotonergic</a:t>
            </a:r>
            <a:br>
              <a:rPr lang="en-US" dirty="0" smtClean="0"/>
            </a:br>
            <a:r>
              <a:rPr lang="en-US" dirty="0" smtClean="0"/>
              <a:t>Specific</a:t>
            </a:r>
            <a:br>
              <a:rPr lang="en-US" dirty="0" smtClean="0"/>
            </a:br>
            <a:r>
              <a:rPr lang="en-US" dirty="0" smtClean="0"/>
              <a:t>Effects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838839" y="4410670"/>
            <a:ext cx="1149225" cy="923330"/>
          </a:xfrm>
          <a:prstGeom prst="rect">
            <a:avLst/>
          </a:prstGeom>
          <a:solidFill>
            <a:srgbClr val="FEF0CA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Regression</a:t>
            </a:r>
            <a:br>
              <a:rPr lang="en-US" dirty="0" smtClean="0"/>
            </a:br>
            <a:r>
              <a:rPr lang="en-US" dirty="0" smtClean="0"/>
              <a:t>Toward</a:t>
            </a:r>
            <a:br>
              <a:rPr lang="en-US" dirty="0" smtClean="0"/>
            </a:br>
            <a:r>
              <a:rPr lang="en-US" dirty="0" smtClean="0"/>
              <a:t>the Mean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114800" y="4410670"/>
            <a:ext cx="1359668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Pill-related</a:t>
            </a:r>
            <a:br>
              <a:rPr lang="en-US" dirty="0" smtClean="0"/>
            </a:br>
            <a:r>
              <a:rPr lang="en-US" dirty="0" smtClean="0"/>
              <a:t>Self-fulfilling</a:t>
            </a:r>
            <a:br>
              <a:rPr lang="en-US" dirty="0" smtClean="0"/>
            </a:br>
            <a:r>
              <a:rPr lang="en-US" dirty="0" smtClean="0"/>
              <a:t>Prophecy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599037" y="4410670"/>
            <a:ext cx="1944763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Side effect-related</a:t>
            </a:r>
            <a:br>
              <a:rPr lang="en-US" dirty="0" smtClean="0"/>
            </a:br>
            <a:r>
              <a:rPr lang="en-US" dirty="0" smtClean="0"/>
              <a:t>Self-fulfilling</a:t>
            </a:r>
            <a:br>
              <a:rPr lang="en-US" dirty="0" smtClean="0"/>
            </a:br>
            <a:r>
              <a:rPr lang="en-US" dirty="0" smtClean="0"/>
              <a:t>Prophecy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838839" y="2895600"/>
            <a:ext cx="1149225" cy="923330"/>
          </a:xfrm>
          <a:prstGeom prst="rect">
            <a:avLst/>
          </a:prstGeom>
          <a:solidFill>
            <a:srgbClr val="FEF0CA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Regression</a:t>
            </a:r>
            <a:br>
              <a:rPr lang="en-US" dirty="0" smtClean="0"/>
            </a:br>
            <a:r>
              <a:rPr lang="en-US" dirty="0" smtClean="0"/>
              <a:t>Toward</a:t>
            </a:r>
            <a:br>
              <a:rPr lang="en-US" dirty="0" smtClean="0"/>
            </a:br>
            <a:r>
              <a:rPr lang="en-US" dirty="0" smtClean="0"/>
              <a:t>the Mean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114800" y="2895600"/>
            <a:ext cx="1359668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Pill-related</a:t>
            </a:r>
            <a:br>
              <a:rPr lang="en-US" dirty="0" smtClean="0"/>
            </a:br>
            <a:r>
              <a:rPr lang="en-US" dirty="0" smtClean="0"/>
              <a:t>Self-fulfilling</a:t>
            </a:r>
            <a:br>
              <a:rPr lang="en-US" dirty="0" smtClean="0"/>
            </a:br>
            <a:r>
              <a:rPr lang="en-US" dirty="0" smtClean="0"/>
              <a:t>Prophecy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838839" y="1524000"/>
            <a:ext cx="1149225" cy="923330"/>
          </a:xfrm>
          <a:prstGeom prst="rect">
            <a:avLst/>
          </a:prstGeom>
          <a:solidFill>
            <a:srgbClr val="FEF0CA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Regression</a:t>
            </a:r>
            <a:br>
              <a:rPr lang="en-US" dirty="0" smtClean="0"/>
            </a:br>
            <a:r>
              <a:rPr lang="en-US" dirty="0" smtClean="0"/>
              <a:t>Toward</a:t>
            </a:r>
            <a:br>
              <a:rPr lang="en-US" dirty="0" smtClean="0"/>
            </a:br>
            <a:r>
              <a:rPr lang="en-US" dirty="0" smtClean="0"/>
              <a:t>the Mean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412111" y="533400"/>
            <a:ext cx="2430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</a:rPr>
              <a:t>Made-up Remission Rates</a:t>
            </a: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73934" y="2077998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10%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73933" y="3541931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20%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73932" y="5057001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3</a:t>
            </a:r>
            <a:r>
              <a:rPr lang="en-US" b="1" dirty="0" smtClean="0">
                <a:solidFill>
                  <a:srgbClr val="C00000"/>
                </a:solidFill>
              </a:rPr>
              <a:t>0%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73931" y="6518497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35%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05600" y="1582386"/>
            <a:ext cx="232326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What accounts for the </a:t>
            </a:r>
            <a:r>
              <a:rPr lang="en-US" sz="1600" dirty="0" smtClean="0">
                <a:solidFill>
                  <a:srgbClr val="C00000"/>
                </a:solidFill>
              </a:rPr>
              <a:t/>
            </a:r>
            <a:br>
              <a:rPr lang="en-US" sz="1600" dirty="0" smtClean="0">
                <a:solidFill>
                  <a:srgbClr val="C00000"/>
                </a:solidFill>
              </a:rPr>
            </a:br>
            <a:r>
              <a:rPr lang="en-US" sz="1600" dirty="0" smtClean="0">
                <a:solidFill>
                  <a:srgbClr val="C00000"/>
                </a:solidFill>
              </a:rPr>
              <a:t>differences between </a:t>
            </a:r>
            <a:r>
              <a:rPr lang="en-US" sz="1600" dirty="0">
                <a:solidFill>
                  <a:srgbClr val="C00000"/>
                </a:solidFill>
              </a:rPr>
              <a:t>one </a:t>
            </a:r>
            <a:r>
              <a:rPr lang="en-US" sz="1600" dirty="0" smtClean="0">
                <a:solidFill>
                  <a:srgbClr val="C00000"/>
                </a:solidFill>
              </a:rPr>
              <a:t/>
            </a:r>
            <a:br>
              <a:rPr lang="en-US" sz="1600" dirty="0" smtClean="0">
                <a:solidFill>
                  <a:srgbClr val="C00000"/>
                </a:solidFill>
              </a:rPr>
            </a:br>
            <a:r>
              <a:rPr lang="en-US" sz="1600" dirty="0" smtClean="0">
                <a:solidFill>
                  <a:srgbClr val="C00000"/>
                </a:solidFill>
              </a:rPr>
              <a:t>condition </a:t>
            </a:r>
            <a:r>
              <a:rPr lang="en-US" sz="1600" dirty="0">
                <a:solidFill>
                  <a:srgbClr val="C00000"/>
                </a:solidFill>
              </a:rPr>
              <a:t>and another?</a:t>
            </a:r>
          </a:p>
          <a:p>
            <a:endParaRPr lang="en-US" sz="1600" dirty="0" smtClean="0">
              <a:solidFill>
                <a:srgbClr val="C00000"/>
              </a:solidFill>
            </a:endParaRPr>
          </a:p>
          <a:p>
            <a:r>
              <a:rPr lang="en-US" sz="1600" dirty="0" smtClean="0">
                <a:solidFill>
                  <a:srgbClr val="C00000"/>
                </a:solidFill>
              </a:rPr>
              <a:t>Which comparison is most </a:t>
            </a:r>
            <a:br>
              <a:rPr lang="en-US" sz="1600" dirty="0" smtClean="0">
                <a:solidFill>
                  <a:srgbClr val="C00000"/>
                </a:solidFill>
              </a:rPr>
            </a:br>
            <a:r>
              <a:rPr lang="en-US" sz="1600" dirty="0" smtClean="0">
                <a:solidFill>
                  <a:srgbClr val="C00000"/>
                </a:solidFill>
              </a:rPr>
              <a:t>scientifically valid?</a:t>
            </a:r>
          </a:p>
          <a:p>
            <a:endParaRPr lang="en-US" sz="1600" dirty="0">
              <a:solidFill>
                <a:srgbClr val="C00000"/>
              </a:solidFill>
            </a:endParaRPr>
          </a:p>
          <a:p>
            <a:r>
              <a:rPr lang="en-US" sz="1600" dirty="0" smtClean="0">
                <a:solidFill>
                  <a:srgbClr val="C00000"/>
                </a:solidFill>
              </a:rPr>
              <a:t>Which comparison yield </a:t>
            </a:r>
            <a:br>
              <a:rPr lang="en-US" sz="1600" dirty="0" smtClean="0">
                <a:solidFill>
                  <a:srgbClr val="C00000"/>
                </a:solidFill>
              </a:rPr>
            </a:br>
            <a:r>
              <a:rPr lang="en-US" sz="1600" dirty="0" smtClean="0">
                <a:solidFill>
                  <a:srgbClr val="C00000"/>
                </a:solidFill>
              </a:rPr>
              <a:t>the biggest difference?</a:t>
            </a:r>
          </a:p>
        </p:txBody>
      </p:sp>
    </p:spTree>
    <p:extLst>
      <p:ext uri="{BB962C8B-B14F-4D97-AF65-F5344CB8AC3E}">
        <p14:creationId xmlns:p14="http://schemas.microsoft.com/office/powerpoint/2010/main" val="2270196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2027</TotalTime>
  <Words>428</Words>
  <Application>Microsoft Office PowerPoint</Application>
  <PresentationFormat>On-screen Show (4:3)</PresentationFormat>
  <Paragraphs>174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Tw Cen MT</vt:lpstr>
      <vt:lpstr>Wingdings</vt:lpstr>
      <vt:lpstr>Wingdings 2</vt:lpstr>
      <vt:lpstr>Median</vt:lpstr>
      <vt:lpstr>Clinical Research:  Part 3</vt:lpstr>
      <vt:lpstr>Overview</vt:lpstr>
      <vt:lpstr>Randomized Controlled Trial</vt:lpstr>
      <vt:lpstr>Key Considerations</vt:lpstr>
      <vt:lpstr>Control Groups</vt:lpstr>
      <vt:lpstr>Ethics</vt:lpstr>
      <vt:lpstr>Scientific Rigor</vt:lpstr>
      <vt:lpstr>Example: SSRIs</vt:lpstr>
      <vt:lpstr>Example: SSRIs</vt:lpstr>
      <vt:lpstr>PowerPoint Presentation</vt:lpstr>
      <vt:lpstr>Example: Medicaid PTSD Treatment</vt:lpstr>
      <vt:lpstr>Example: Medicaid PTSD Treatment</vt:lpstr>
      <vt:lpstr>Example: Medicaid PTSD Treatment</vt:lpstr>
      <vt:lpstr>Example: Medicaid PTSD Treatment</vt:lpstr>
      <vt:lpstr>Example: Medicaid PTSD Treatment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 3130: Experimental Psychology</dc:title>
  <dc:creator>Mike Hoerger</dc:creator>
  <cp:lastModifiedBy>Mike</cp:lastModifiedBy>
  <cp:revision>174</cp:revision>
  <cp:lastPrinted>2015-08-27T00:11:45Z</cp:lastPrinted>
  <dcterms:created xsi:type="dcterms:W3CDTF">2015-08-26T19:50:04Z</dcterms:created>
  <dcterms:modified xsi:type="dcterms:W3CDTF">2015-11-16T05:31:50Z</dcterms:modified>
</cp:coreProperties>
</file>