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1" r:id="rId6"/>
    <p:sldId id="269" r:id="rId7"/>
    <p:sldId id="270" r:id="rId8"/>
    <p:sldId id="271" r:id="rId9"/>
    <p:sldId id="272" r:id="rId10"/>
    <p:sldId id="262" r:id="rId11"/>
    <p:sldId id="263" r:id="rId12"/>
    <p:sldId id="266" r:id="rId13"/>
    <p:sldId id="267" r:id="rId14"/>
    <p:sldId id="264" r:id="rId15"/>
    <p:sldId id="265" r:id="rId16"/>
    <p:sldId id="26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2E0"/>
    <a:srgbClr val="FFE5E5"/>
    <a:srgbClr val="FFCCCC"/>
    <a:srgbClr val="FFCC99"/>
    <a:srgbClr val="FEEBB4"/>
    <a:srgbClr val="FEF0CA"/>
    <a:srgbClr val="FEE0B4"/>
    <a:srgbClr val="99CCFF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>
        <p:scale>
          <a:sx n="124" d="100"/>
          <a:sy n="124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Clinical Research: </a:t>
            </a:r>
            <a:br>
              <a:rPr lang="en-US" dirty="0" smtClean="0"/>
            </a:br>
            <a:r>
              <a:rPr lang="en-US" dirty="0" smtClean="0"/>
              <a:t>Part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Interrupted Time Series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Usually no comparison group</a:t>
            </a:r>
          </a:p>
          <a:p>
            <a:pPr lvl="0"/>
            <a:r>
              <a:rPr lang="en-US" dirty="0"/>
              <a:t>Gather data extensively before and after a program is </a:t>
            </a:r>
            <a:r>
              <a:rPr lang="en-US" dirty="0" smtClean="0"/>
              <a:t>implemented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877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8576"/>
            <a:ext cx="8382000" cy="681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379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1"/>
            <a:ext cx="8839199" cy="68355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31422" y="10510"/>
            <a:ext cx="2617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Lopez </a:t>
            </a:r>
            <a:r>
              <a:rPr lang="en-US" dirty="0" smtClean="0"/>
              <a:t>Bernal et al. (2013)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37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79462"/>
            <a:ext cx="9144000" cy="65547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18209" y="11220"/>
            <a:ext cx="242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Wagenaar</a:t>
            </a:r>
            <a:r>
              <a:rPr lang="en-US" dirty="0"/>
              <a:t> </a:t>
            </a:r>
            <a:r>
              <a:rPr lang="en-US" dirty="0" smtClean="0"/>
              <a:t>et al. (2009)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83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69"/>
          <a:stretch/>
        </p:blipFill>
        <p:spPr>
          <a:xfrm>
            <a:off x="1344314" y="1676400"/>
            <a:ext cx="7545642" cy="30764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2568302"/>
            <a:ext cx="1007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Traffic</a:t>
            </a:r>
            <a:br>
              <a:rPr lang="en-US" dirty="0" smtClean="0"/>
            </a:br>
            <a:r>
              <a:rPr lang="en-US" dirty="0" smtClean="0"/>
              <a:t>Fatalities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30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69"/>
          <a:stretch/>
        </p:blipFill>
        <p:spPr>
          <a:xfrm>
            <a:off x="1344314" y="1676400"/>
            <a:ext cx="7545642" cy="30764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2568302"/>
            <a:ext cx="10079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Traffic</a:t>
            </a:r>
            <a:br>
              <a:rPr lang="en-US" dirty="0" smtClean="0"/>
            </a:br>
            <a:r>
              <a:rPr lang="en-US" dirty="0" smtClean="0"/>
              <a:t>Fatalities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10200" y="1905000"/>
            <a:ext cx="228600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Frank’s dog died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402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0"/>
            <a:ext cx="8531352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Controlled Interrupted Time </a:t>
            </a:r>
            <a:br>
              <a:rPr lang="en-US" dirty="0" smtClean="0"/>
            </a:br>
            <a:r>
              <a:rPr lang="en-US" dirty="0" smtClean="0"/>
              <a:t>Series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Strengths of the non-equivalent control group design (has a comparison group) and interrupted time series design (has longitudinal data)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048000"/>
            <a:ext cx="5888267" cy="3779445"/>
          </a:xfrm>
          <a:prstGeom prst="rect">
            <a:avLst/>
          </a:prstGeom>
        </p:spPr>
      </p:pic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5060022" y="3581400"/>
            <a:ext cx="0" cy="2377440"/>
          </a:xfrm>
          <a:prstGeom prst="line">
            <a:avLst/>
          </a:prstGeom>
          <a:noFill/>
          <a:ln w="19050">
            <a:solidFill>
              <a:srgbClr val="00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9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Quasi-Experimental Designs</a:t>
            </a:r>
          </a:p>
          <a:p>
            <a:pPr lvl="1"/>
            <a:r>
              <a:rPr lang="en-US" dirty="0" smtClean="0"/>
              <a:t>Non-equivalent control group design</a:t>
            </a:r>
          </a:p>
          <a:p>
            <a:pPr lvl="1"/>
            <a:r>
              <a:rPr lang="en-US" dirty="0" smtClean="0"/>
              <a:t>Interrupted time series design</a:t>
            </a:r>
          </a:p>
          <a:p>
            <a:pPr lvl="1"/>
            <a:r>
              <a:rPr lang="en-US" dirty="0" smtClean="0"/>
              <a:t>Controlled interrupted time series design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Quasi-Experimental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Experiment</a:t>
            </a:r>
          </a:p>
          <a:p>
            <a:pPr lvl="1"/>
            <a:r>
              <a:rPr lang="en-US" dirty="0" smtClean="0"/>
              <a:t>Random assignment to two or more conditions</a:t>
            </a:r>
          </a:p>
          <a:p>
            <a:r>
              <a:rPr lang="en-US" dirty="0" smtClean="0"/>
              <a:t>Quasi-Experiment</a:t>
            </a:r>
          </a:p>
          <a:p>
            <a:pPr lvl="1"/>
            <a:r>
              <a:rPr lang="en-US" dirty="0" smtClean="0"/>
              <a:t>“Quasi” = almost, so an almost-experiment</a:t>
            </a:r>
          </a:p>
          <a:p>
            <a:pPr lvl="1"/>
            <a:r>
              <a:rPr lang="en-US" dirty="0" smtClean="0"/>
              <a:t>Could use non-random assignment</a:t>
            </a:r>
          </a:p>
          <a:p>
            <a:pPr lvl="2"/>
            <a:r>
              <a:rPr lang="en-US" dirty="0" smtClean="0"/>
              <a:t>Condition could be assigned some contextual factor (e.g., school, class, company)</a:t>
            </a:r>
          </a:p>
          <a:p>
            <a:pPr lvl="2"/>
            <a:r>
              <a:rPr lang="en-US" dirty="0" smtClean="0"/>
              <a:t>Condition could be assigned based on some other participant variable (e.g., diagnostic status)</a:t>
            </a:r>
          </a:p>
          <a:p>
            <a:pPr lvl="2"/>
            <a:r>
              <a:rPr lang="en-US" dirty="0" smtClean="0"/>
              <a:t>Participants could self-select their condition</a:t>
            </a:r>
          </a:p>
          <a:p>
            <a:pPr lvl="2"/>
            <a:r>
              <a:rPr lang="en-US" dirty="0" smtClean="0"/>
              <a:t>Researchers/clinicians could select the condition non-randomly (based on personal preferences)</a:t>
            </a:r>
          </a:p>
          <a:p>
            <a:pPr lvl="1"/>
            <a:r>
              <a:rPr lang="en-US" dirty="0" smtClean="0"/>
              <a:t>Might only involve one group (no control group)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3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Non-Equivalent Control Group Design</a:t>
            </a:r>
            <a:endParaRPr lang="en-US" dirty="0"/>
          </a:p>
        </p:txBody>
      </p:sp>
      <p:pic>
        <p:nvPicPr>
          <p:cNvPr id="1026" name="Picture 2" descr="rI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391400" cy="4830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97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Non-Equivalent Control Group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Choose two groups (e.g., two schools) that are similar</a:t>
            </a:r>
          </a:p>
          <a:p>
            <a:pPr lvl="0"/>
            <a:r>
              <a:rPr lang="en-US" sz="3200" dirty="0"/>
              <a:t>Make one group the experimental group and one the comparison group</a:t>
            </a:r>
            <a:endParaRPr lang="en-US" sz="2400" dirty="0"/>
          </a:p>
          <a:p>
            <a:pPr lvl="0"/>
            <a:r>
              <a:rPr lang="en-US" sz="3200" dirty="0"/>
              <a:t>Examine how scores on a DV change before and after the experimental program is implemented</a:t>
            </a:r>
            <a:endParaRPr lang="en-US" sz="2400" dirty="0"/>
          </a:p>
          <a:p>
            <a:pPr lvl="0"/>
            <a:r>
              <a:rPr lang="en-US" sz="3200" dirty="0"/>
              <a:t>Because there was no random assignment, the two groups probably differ in a number of ways (e.g. age, gender, ethnicity, personality)</a:t>
            </a:r>
            <a:endParaRPr lang="en-US" sz="2400" dirty="0"/>
          </a:p>
          <a:p>
            <a:pPr lvl="1"/>
            <a:r>
              <a:rPr lang="en-US" sz="2800" dirty="0"/>
              <a:t>Confounds reduce internal validity (ability to draw causal conclusions)</a:t>
            </a:r>
            <a:endParaRPr lang="en-US" sz="2000" dirty="0"/>
          </a:p>
          <a:p>
            <a:pPr lvl="0"/>
            <a:r>
              <a:rPr lang="en-US" sz="3200" dirty="0"/>
              <a:t>Reduce the problem of these confounds by choosing a comparison group that matches the experimental group as closely as </a:t>
            </a:r>
            <a:r>
              <a:rPr lang="en-US" sz="3200" dirty="0" smtClean="0"/>
              <a:t>possible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859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386262"/>
            <a:ext cx="8529637" cy="6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05880" y="990600"/>
            <a:ext cx="2237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Intervention to reduce </a:t>
            </a:r>
            <a:br>
              <a:rPr lang="en-US" dirty="0" smtClean="0"/>
            </a:br>
            <a:r>
              <a:rPr lang="en-US" dirty="0" smtClean="0"/>
              <a:t>no-shows at Clinic </a:t>
            </a:r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5288622" y="1371600"/>
            <a:ext cx="0" cy="38100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53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66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712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56" y="746527"/>
            <a:ext cx="7925487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02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1944</TotalTime>
  <Words>274</Words>
  <Application>Microsoft Office PowerPoint</Application>
  <PresentationFormat>On-screen Show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Clinical Research:  Part 2</vt:lpstr>
      <vt:lpstr>Overview</vt:lpstr>
      <vt:lpstr>Quasi-Experimental Designs</vt:lpstr>
      <vt:lpstr>Non-Equivalent Control Group Design</vt:lpstr>
      <vt:lpstr>Non-Equivalent Control Group Design</vt:lpstr>
      <vt:lpstr>PowerPoint Presentation</vt:lpstr>
      <vt:lpstr>PowerPoint Presentation</vt:lpstr>
      <vt:lpstr>PowerPoint Presentation</vt:lpstr>
      <vt:lpstr>PowerPoint Presentation</vt:lpstr>
      <vt:lpstr>Interrupted Time Series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Controlled Interrupted Time  Series 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 Hoerger</cp:lastModifiedBy>
  <cp:revision>166</cp:revision>
  <cp:lastPrinted>2015-08-27T00:11:45Z</cp:lastPrinted>
  <dcterms:created xsi:type="dcterms:W3CDTF">2015-08-26T19:50:04Z</dcterms:created>
  <dcterms:modified xsi:type="dcterms:W3CDTF">2015-11-17T17:56:51Z</dcterms:modified>
</cp:coreProperties>
</file>