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handoutMasterIdLst>
    <p:handoutMasterId r:id="rId20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4" r:id="rId8"/>
    <p:sldId id="271" r:id="rId9"/>
    <p:sldId id="270" r:id="rId10"/>
    <p:sldId id="272" r:id="rId11"/>
    <p:sldId id="265" r:id="rId12"/>
    <p:sldId id="267" r:id="rId13"/>
    <p:sldId id="269" r:id="rId14"/>
    <p:sldId id="268" r:id="rId15"/>
    <p:sldId id="266" r:id="rId16"/>
    <p:sldId id="274" r:id="rId17"/>
    <p:sldId id="273" r:id="rId18"/>
    <p:sldId id="263" r:id="rId19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E2E0"/>
    <a:srgbClr val="FFE5E5"/>
    <a:srgbClr val="FFCCCC"/>
    <a:srgbClr val="FFCC99"/>
    <a:srgbClr val="FEEBB4"/>
    <a:srgbClr val="FEF0CA"/>
    <a:srgbClr val="FEE0B4"/>
    <a:srgbClr val="99CCFF"/>
    <a:srgbClr val="CCFF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146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F30C92E-4655-40B4-B508-9AE27C0ED521}" type="datetimeFigureOut">
              <a:rPr lang="en-US" smtClean="0"/>
              <a:t>11/8/2015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C71A2794-5441-4850-8CF8-25BEA61075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6870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F63E4FBE-3118-4E72-B41E-54A65AA55758}" type="datetimeFigureOut">
              <a:rPr lang="en-US" smtClean="0"/>
              <a:t>11/8/2015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F63E4FBE-3118-4E72-B41E-54A65AA55758}" type="datetimeFigureOut">
              <a:rPr lang="en-US" smtClean="0"/>
              <a:t>11/8/2015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11/8/2015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11/8/2015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63E4FBE-3118-4E72-B41E-54A65AA55758}" type="datetimeFigureOut">
              <a:rPr lang="en-US" smtClean="0"/>
              <a:t>11/8/2015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F63E4FBE-3118-4E72-B41E-54A65AA55758}" type="datetimeFigureOut">
              <a:rPr lang="en-US" smtClean="0"/>
              <a:t>11/8/2015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11/8/2015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11/8/2015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3E4FBE-3118-4E72-B41E-54A65AA55758}" type="datetimeFigureOut">
              <a:rPr lang="en-US" smtClean="0"/>
              <a:t>11/8/2015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F63E4FBE-3118-4E72-B41E-54A65AA55758}" type="datetimeFigureOut">
              <a:rPr lang="en-US" smtClean="0"/>
              <a:t>11/8/2015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63E4FBE-3118-4E72-B41E-54A65AA55758}" type="datetimeFigureOut">
              <a:rPr lang="en-US" smtClean="0"/>
              <a:t>11/8/2015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72E66DB-4A2B-4892-B466-1AAB398CA75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2362200"/>
            <a:ext cx="6477000" cy="3505200"/>
          </a:xfrm>
        </p:spPr>
        <p:txBody>
          <a:bodyPr>
            <a:normAutofit/>
          </a:bodyPr>
          <a:lstStyle/>
          <a:p>
            <a:r>
              <a:rPr lang="en-US" dirty="0" smtClean="0"/>
              <a:t>Clinical Research: </a:t>
            </a:r>
            <a:br>
              <a:rPr lang="en-US" dirty="0" smtClean="0"/>
            </a:br>
            <a:r>
              <a:rPr lang="en-US" dirty="0" smtClean="0"/>
              <a:t>Part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705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446" y="533400"/>
            <a:ext cx="8837154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665926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0"/>
            <a:ext cx="8153400" cy="1371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Multiple-Baseline </a:t>
            </a:r>
            <a:br>
              <a:rPr lang="en-US" dirty="0" smtClean="0"/>
            </a:br>
            <a:r>
              <a:rPr lang="en-US" dirty="0" smtClean="0"/>
              <a:t>Designs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Multiple </a:t>
            </a:r>
            <a:r>
              <a:rPr lang="en-US" dirty="0"/>
              <a:t>people, settings,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or </a:t>
            </a:r>
            <a:r>
              <a:rPr lang="en-US" dirty="0"/>
              <a:t>outcomes </a:t>
            </a:r>
            <a:r>
              <a:rPr lang="en-US" dirty="0" smtClean="0"/>
              <a:t>- why?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Phase </a:t>
            </a:r>
            <a:r>
              <a:rPr lang="en-US" dirty="0"/>
              <a:t>changes typically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staggered - why?</a:t>
            </a:r>
            <a:br>
              <a:rPr lang="en-US" dirty="0" smtClean="0"/>
            </a:br>
            <a:endParaRPr lang="en-US" dirty="0"/>
          </a:p>
          <a:p>
            <a:endParaRPr lang="en-US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93128" y="0"/>
            <a:ext cx="4250871" cy="68759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00234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multiplebaselines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23004"/>
            <a:ext cx="4747744" cy="67587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70825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9800" y="51756"/>
            <a:ext cx="4724400" cy="67374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42479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6172200" cy="6803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9526714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531352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Changing-Criterion Designs (Shaping)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531352" cy="4495800"/>
          </a:xfrm>
        </p:spPr>
        <p:txBody>
          <a:bodyPr/>
          <a:lstStyle/>
          <a:p>
            <a:r>
              <a:rPr lang="en-US" dirty="0" smtClean="0"/>
              <a:t>Begin by identifying a goal (outcome, criterion, target behavior) that is too complex to readily achieve </a:t>
            </a:r>
          </a:p>
          <a:p>
            <a:r>
              <a:rPr lang="en-US" dirty="0" smtClean="0"/>
              <a:t>Identify </a:t>
            </a:r>
            <a:r>
              <a:rPr lang="en-US" dirty="0" err="1" smtClean="0"/>
              <a:t>subgoals</a:t>
            </a:r>
            <a:r>
              <a:rPr lang="en-US" dirty="0" smtClean="0"/>
              <a:t> along the pathway to the goal </a:t>
            </a:r>
          </a:p>
          <a:p>
            <a:r>
              <a:rPr lang="en-US" dirty="0" smtClean="0"/>
              <a:t>Offer a reward when the first </a:t>
            </a:r>
            <a:r>
              <a:rPr lang="en-US" dirty="0" err="1" smtClean="0"/>
              <a:t>subgoal</a:t>
            </a:r>
            <a:r>
              <a:rPr lang="en-US" dirty="0" smtClean="0"/>
              <a:t> is met</a:t>
            </a:r>
            <a:endParaRPr lang="en-US" dirty="0"/>
          </a:p>
          <a:p>
            <a:r>
              <a:rPr lang="en-US" dirty="0" smtClean="0"/>
              <a:t>In each subsequent phase, only offer the reward when the next </a:t>
            </a:r>
            <a:r>
              <a:rPr lang="en-US" dirty="0" err="1" smtClean="0"/>
              <a:t>subgoal</a:t>
            </a:r>
            <a:r>
              <a:rPr lang="en-US" dirty="0" smtClean="0"/>
              <a:t> is met, until finally reaching the goal</a:t>
            </a:r>
          </a:p>
          <a:p>
            <a:r>
              <a:rPr lang="en-US" dirty="0" smtClean="0"/>
              <a:t>Examples: Encouraging reading, training a dog to fetch beer, exercise, behavioral activation, getting a partner/parent/sibling to do something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15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s://classconnection.s3.amazonaws.com/54/flashcards/233054/jpg/changingcreiterion-142C47395230C9CFB0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93294"/>
            <a:ext cx="8229600" cy="66123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973648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image.slidesharecdn.com/workshop-mhealthevidence-141106132912-conversion-gate02/95/wh2014-workshop-mhealth-evidence-19-638.jpg?cb=1415281804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99" t="23530" r="7256"/>
          <a:stretch/>
        </p:blipFill>
        <p:spPr bwMode="auto">
          <a:xfrm>
            <a:off x="130630" y="304800"/>
            <a:ext cx="8915400" cy="62311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5177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Self-Experiments*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531352" cy="49530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Uses</a:t>
            </a:r>
          </a:p>
          <a:p>
            <a:pPr lvl="1"/>
            <a:r>
              <a:rPr lang="en-US" dirty="0" smtClean="0"/>
              <a:t>Improve a desired outcome in one’s own life</a:t>
            </a:r>
          </a:p>
          <a:p>
            <a:pPr lvl="1"/>
            <a:r>
              <a:rPr lang="en-US" dirty="0" smtClean="0"/>
              <a:t>Conduct research too meticulous or dangerous for other participants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err="1"/>
              <a:t>Ebbinghaus</a:t>
            </a:r>
            <a:r>
              <a:rPr lang="en-US" dirty="0"/>
              <a:t>’ studies of memory</a:t>
            </a:r>
          </a:p>
          <a:p>
            <a:pPr lvl="1"/>
            <a:r>
              <a:rPr lang="en-US" dirty="0"/>
              <a:t>LSD, soda water, ABO blood typing, local anesthesia, </a:t>
            </a:r>
            <a:r>
              <a:rPr lang="en-US" dirty="0" err="1"/>
              <a:t>antabuse</a:t>
            </a:r>
            <a:r>
              <a:rPr lang="en-US" dirty="0"/>
              <a:t>, snake bite vaccinations</a:t>
            </a:r>
          </a:p>
          <a:p>
            <a:pPr lvl="1"/>
            <a:r>
              <a:rPr lang="en-US" dirty="0"/>
              <a:t>Mike’s (2012) daily affective forecasting study</a:t>
            </a:r>
          </a:p>
          <a:p>
            <a:pPr lvl="1"/>
            <a:r>
              <a:rPr lang="en-US" dirty="0"/>
              <a:t>Barry </a:t>
            </a:r>
            <a:r>
              <a:rPr lang="en-US" dirty="0" smtClean="0"/>
              <a:t>Marshall </a:t>
            </a:r>
            <a:r>
              <a:rPr lang="en-US" dirty="0"/>
              <a:t>(</a:t>
            </a:r>
            <a:r>
              <a:rPr lang="en-US" dirty="0" smtClean="0"/>
              <a:t>2005): Watch + reaction paper = 1 ELC hour</a:t>
            </a:r>
          </a:p>
          <a:p>
            <a:pPr lvl="2"/>
            <a:r>
              <a:rPr lang="en-US" dirty="0"/>
              <a:t>http://www.nobelprize.org/mediaplayer/index.php?id=614</a:t>
            </a:r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76200" y="6456011"/>
            <a:ext cx="74817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dirty="0" smtClean="0"/>
              <a:t>*Note</a:t>
            </a:r>
            <a:r>
              <a:rPr lang="en-US" dirty="0" smtClean="0"/>
              <a:t>. True “experiments” require random assignment to two or more conditions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79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378952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Clinical research</a:t>
            </a:r>
          </a:p>
          <a:p>
            <a:r>
              <a:rPr lang="en-US" dirty="0" smtClean="0"/>
              <a:t>Small-N Designs</a:t>
            </a:r>
          </a:p>
          <a:p>
            <a:pPr lvl="1"/>
            <a:r>
              <a:rPr lang="en-US" dirty="0" smtClean="0"/>
              <a:t>Case Studies</a:t>
            </a:r>
          </a:p>
          <a:p>
            <a:pPr lvl="1"/>
            <a:r>
              <a:rPr lang="en-US" dirty="0" smtClean="0"/>
              <a:t>Single-subject designs</a:t>
            </a:r>
          </a:p>
          <a:p>
            <a:pPr lvl="2"/>
            <a:r>
              <a:rPr lang="en-US" dirty="0" smtClean="0"/>
              <a:t>A-B, A-B-A, etc.</a:t>
            </a:r>
          </a:p>
          <a:p>
            <a:pPr lvl="2"/>
            <a:r>
              <a:rPr lang="en-US" dirty="0" smtClean="0"/>
              <a:t>Multiple baselines</a:t>
            </a:r>
          </a:p>
          <a:p>
            <a:pPr lvl="2"/>
            <a:r>
              <a:rPr lang="en-US" dirty="0" smtClean="0"/>
              <a:t>Changing Criterion</a:t>
            </a:r>
          </a:p>
          <a:p>
            <a:pPr lvl="2"/>
            <a:r>
              <a:rPr lang="en-US" dirty="0" smtClean="0"/>
              <a:t>Self-experiments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1643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 of Clinical Research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Randomized Controlled Trials</a:t>
            </a:r>
          </a:p>
          <a:p>
            <a:r>
              <a:rPr lang="en-US" dirty="0"/>
              <a:t>Quasi-experimental Designs</a:t>
            </a:r>
          </a:p>
          <a:p>
            <a:r>
              <a:rPr lang="en-US" dirty="0" smtClean="0"/>
              <a:t>Small-</a:t>
            </a:r>
            <a:r>
              <a:rPr lang="en-US" i="1" dirty="0" smtClean="0"/>
              <a:t>N</a:t>
            </a:r>
            <a:r>
              <a:rPr lang="en-US" dirty="0" smtClean="0"/>
              <a:t> </a:t>
            </a:r>
            <a:r>
              <a:rPr lang="en-US" dirty="0" smtClean="0"/>
              <a:t>designs</a:t>
            </a:r>
          </a:p>
          <a:p>
            <a:pPr lvl="1"/>
            <a:r>
              <a:rPr lang="en-US" dirty="0" smtClean="0"/>
              <a:t>Involves attempting to help a single or small number of individuals</a:t>
            </a:r>
          </a:p>
          <a:p>
            <a:pPr lvl="1"/>
            <a:r>
              <a:rPr lang="en-US" dirty="0"/>
              <a:t>T</a:t>
            </a:r>
            <a:r>
              <a:rPr lang="en-US" dirty="0" smtClean="0"/>
              <a:t>herapy, parenting, animal training, school-based intervention, medicine, sports psychology, self-help</a:t>
            </a:r>
          </a:p>
        </p:txBody>
      </p:sp>
    </p:spTree>
    <p:extLst>
      <p:ext uri="{BB962C8B-B14F-4D97-AF65-F5344CB8AC3E}">
        <p14:creationId xmlns:p14="http://schemas.microsoft.com/office/powerpoint/2010/main" val="13377801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Rationale for Small-</a:t>
            </a:r>
            <a:r>
              <a:rPr lang="en-US" i="1" dirty="0" smtClean="0"/>
              <a:t>N</a:t>
            </a:r>
            <a:r>
              <a:rPr lang="en-US" dirty="0" smtClean="0"/>
              <a:t> Designs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Critique of large-</a:t>
            </a:r>
            <a:r>
              <a:rPr lang="en-US" i="1" dirty="0" smtClean="0"/>
              <a:t>N</a:t>
            </a:r>
            <a:r>
              <a:rPr lang="en-US" dirty="0" smtClean="0"/>
              <a:t> designs</a:t>
            </a:r>
          </a:p>
          <a:p>
            <a:pPr lvl="1"/>
            <a:r>
              <a:rPr lang="en-US" dirty="0" smtClean="0"/>
              <a:t>Any difference is statistically significant if big enough </a:t>
            </a:r>
            <a:r>
              <a:rPr lang="en-US" i="1" dirty="0" smtClean="0"/>
              <a:t>N</a:t>
            </a:r>
          </a:p>
          <a:p>
            <a:pPr lvl="2"/>
            <a:r>
              <a:rPr lang="en-US" dirty="0" smtClean="0"/>
              <a:t>Clinical (practical, real-world) significance can be demonstrated with a single individual</a:t>
            </a:r>
          </a:p>
          <a:p>
            <a:pPr lvl="1"/>
            <a:r>
              <a:rPr lang="en-US" dirty="0" smtClean="0"/>
              <a:t>Group-level findings may not apply to a particular individual</a:t>
            </a:r>
            <a:endParaRPr lang="en-US" dirty="0"/>
          </a:p>
          <a:p>
            <a:pPr lvl="2"/>
            <a:r>
              <a:rPr lang="en-US" dirty="0" smtClean="0"/>
              <a:t>Health service psychology (e.g., clinical, counseling, school psychology) is often focused on intervening with individuals</a:t>
            </a:r>
          </a:p>
          <a:p>
            <a:r>
              <a:rPr lang="en-US" dirty="0" smtClean="0"/>
              <a:t>Periodic fluctuations in historical focus on groups vs. individuals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5819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Detailed account of a single case</a:t>
            </a:r>
          </a:p>
          <a:p>
            <a:r>
              <a:rPr lang="en-US" dirty="0" smtClean="0"/>
              <a:t>Examples</a:t>
            </a:r>
          </a:p>
          <a:p>
            <a:pPr lvl="1"/>
            <a:r>
              <a:rPr lang="en-US" dirty="0" smtClean="0"/>
              <a:t>Charcot and Freud, Thalidomide, FAS, SSRI-induced suicidality, Lung cancer</a:t>
            </a:r>
          </a:p>
          <a:p>
            <a:r>
              <a:rPr lang="en-US" dirty="0" smtClean="0"/>
              <a:t>Advantages</a:t>
            </a:r>
          </a:p>
          <a:p>
            <a:pPr lvl="1"/>
            <a:r>
              <a:rPr lang="en-US" dirty="0" smtClean="0"/>
              <a:t>Excellent detail, </a:t>
            </a:r>
            <a:r>
              <a:rPr lang="en-US" dirty="0"/>
              <a:t>Useful when a single incident proves a </a:t>
            </a:r>
            <a:r>
              <a:rPr lang="en-US" dirty="0" smtClean="0"/>
              <a:t>claim, Focuses </a:t>
            </a:r>
            <a:r>
              <a:rPr lang="en-US" dirty="0"/>
              <a:t>attention, facilitating more comprehensive </a:t>
            </a:r>
            <a:r>
              <a:rPr lang="en-US" dirty="0" smtClean="0"/>
              <a:t>research</a:t>
            </a:r>
          </a:p>
          <a:p>
            <a:r>
              <a:rPr lang="en-US" dirty="0" smtClean="0"/>
              <a:t>Disadvantages</a:t>
            </a:r>
          </a:p>
          <a:p>
            <a:pPr lvl="1"/>
            <a:r>
              <a:rPr lang="en-US" dirty="0" smtClean="0"/>
              <a:t>Prone to bias, Can facilitate pseudoscience, Difficult to show internal validity, Poor external validity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76200"/>
            <a:ext cx="1524000" cy="240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56668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Single-Subject Designs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Study an individual or small sample in detail</a:t>
            </a:r>
          </a:p>
          <a:p>
            <a:r>
              <a:rPr lang="en-US" dirty="0" smtClean="0"/>
              <a:t>Like a case study, but much more focus on data and control, involves </a:t>
            </a:r>
            <a:r>
              <a:rPr lang="en-US" i="1" dirty="0" smtClean="0"/>
              <a:t>tracking outcomes </a:t>
            </a:r>
            <a:r>
              <a:rPr lang="en-US" dirty="0" smtClean="0"/>
              <a:t>closely and </a:t>
            </a:r>
            <a:r>
              <a:rPr lang="en-US" i="1" dirty="0" smtClean="0"/>
              <a:t>implementing interventions systematically</a:t>
            </a:r>
          </a:p>
          <a:p>
            <a:r>
              <a:rPr lang="en-US" dirty="0" smtClean="0"/>
              <a:t>Terminology</a:t>
            </a:r>
          </a:p>
          <a:p>
            <a:pPr lvl="1"/>
            <a:r>
              <a:rPr lang="en-US" dirty="0" smtClean="0"/>
              <a:t>A = baseline</a:t>
            </a:r>
          </a:p>
          <a:p>
            <a:pPr lvl="1"/>
            <a:r>
              <a:rPr lang="en-US" dirty="0" smtClean="0"/>
              <a:t>B = some treatment, manipulation, or intervention</a:t>
            </a:r>
          </a:p>
          <a:p>
            <a:pPr lvl="1"/>
            <a:r>
              <a:rPr lang="en-US" dirty="0" smtClean="0"/>
              <a:t>C, D, E, </a:t>
            </a:r>
            <a:r>
              <a:rPr lang="en-US" dirty="0" err="1" smtClean="0"/>
              <a:t>etc</a:t>
            </a:r>
            <a:r>
              <a:rPr lang="en-US" dirty="0" smtClean="0"/>
              <a:t> = other treatments</a:t>
            </a:r>
          </a:p>
          <a:p>
            <a:pPr lvl="1"/>
            <a:r>
              <a:rPr lang="en-US" dirty="0" smtClean="0"/>
              <a:t>CD = combination of two treatments</a:t>
            </a:r>
          </a:p>
          <a:p>
            <a:pPr lvl="1"/>
            <a:r>
              <a:rPr lang="en-US" dirty="0" smtClean="0"/>
              <a:t>B</a:t>
            </a:r>
            <a:r>
              <a:rPr lang="en-US" baseline="-25000" dirty="0" smtClean="0"/>
              <a:t>1</a:t>
            </a:r>
            <a:r>
              <a:rPr lang="en-US" dirty="0" smtClean="0"/>
              <a:t>, B</a:t>
            </a:r>
            <a:r>
              <a:rPr lang="en-US" baseline="-25000" dirty="0" smtClean="0"/>
              <a:t>2</a:t>
            </a:r>
            <a:r>
              <a:rPr lang="en-US" dirty="0" smtClean="0"/>
              <a:t>, B</a:t>
            </a:r>
            <a:r>
              <a:rPr lang="en-US" baseline="-25000" dirty="0" smtClean="0"/>
              <a:t>3</a:t>
            </a:r>
            <a:r>
              <a:rPr lang="en-US" dirty="0" smtClean="0"/>
              <a:t> = variation of same treatment</a:t>
            </a:r>
          </a:p>
          <a:p>
            <a:r>
              <a:rPr lang="en-US" dirty="0" smtClean="0"/>
              <a:t>DV (outcome) measured repeatedly throughout varying phases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2800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Designs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Simple examples</a:t>
            </a:r>
            <a:endParaRPr lang="en-US" dirty="0" smtClean="0"/>
          </a:p>
          <a:p>
            <a:pPr lvl="1"/>
            <a:r>
              <a:rPr lang="en-US" dirty="0" smtClean="0"/>
              <a:t>A-B</a:t>
            </a:r>
          </a:p>
          <a:p>
            <a:pPr lvl="1"/>
            <a:r>
              <a:rPr lang="en-US" dirty="0" smtClean="0"/>
              <a:t>A-B-A</a:t>
            </a:r>
          </a:p>
          <a:p>
            <a:pPr lvl="1"/>
            <a:r>
              <a:rPr lang="en-US" dirty="0" smtClean="0"/>
              <a:t>A-B-A-B</a:t>
            </a:r>
          </a:p>
          <a:p>
            <a:endParaRPr lang="en-US" dirty="0"/>
          </a:p>
          <a:p>
            <a:r>
              <a:rPr lang="en-US" dirty="0" smtClean="0"/>
              <a:t>Other examples</a:t>
            </a:r>
          </a:p>
          <a:p>
            <a:pPr lvl="1"/>
            <a:r>
              <a:rPr lang="en-US" dirty="0" smtClean="0"/>
              <a:t>A-B</a:t>
            </a:r>
            <a:r>
              <a:rPr lang="en-US" baseline="-25000" dirty="0" smtClean="0"/>
              <a:t>1</a:t>
            </a:r>
            <a:r>
              <a:rPr lang="en-US" dirty="0" smtClean="0"/>
              <a:t>-B</a:t>
            </a:r>
            <a:r>
              <a:rPr lang="en-US" baseline="-25000" dirty="0" smtClean="0"/>
              <a:t>2</a:t>
            </a:r>
            <a:r>
              <a:rPr lang="en-US" dirty="0" smtClean="0"/>
              <a:t>-B</a:t>
            </a:r>
            <a:r>
              <a:rPr lang="en-US" baseline="-25000" dirty="0" smtClean="0"/>
              <a:t>3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A-B-C-BC</a:t>
            </a:r>
          </a:p>
          <a:p>
            <a:pPr lvl="1"/>
            <a:r>
              <a:rPr lang="en-US" dirty="0" smtClean="0"/>
              <a:t>A-B</a:t>
            </a:r>
            <a:r>
              <a:rPr lang="en-US" baseline="-25000" dirty="0" smtClean="0"/>
              <a:t>1</a:t>
            </a:r>
            <a:r>
              <a:rPr lang="en-US" dirty="0" smtClean="0"/>
              <a:t>-B</a:t>
            </a:r>
            <a:r>
              <a:rPr lang="en-US" baseline="-25000" dirty="0" smtClean="0"/>
              <a:t>2</a:t>
            </a:r>
            <a:r>
              <a:rPr lang="en-US" dirty="0" smtClean="0"/>
              <a:t>-B</a:t>
            </a:r>
            <a:r>
              <a:rPr lang="en-US" baseline="-25000" dirty="0" smtClean="0"/>
              <a:t>3</a:t>
            </a:r>
            <a:r>
              <a:rPr lang="en-US" dirty="0" smtClean="0"/>
              <a:t>-C-D-B</a:t>
            </a:r>
            <a:r>
              <a:rPr lang="en-US" baseline="-25000" dirty="0" smtClean="0"/>
              <a:t>2</a:t>
            </a:r>
            <a:r>
              <a:rPr lang="en-US" dirty="0" smtClean="0"/>
              <a:t>D-A-</a:t>
            </a:r>
            <a:r>
              <a:rPr lang="en-US" dirty="0"/>
              <a:t>B</a:t>
            </a:r>
            <a:r>
              <a:rPr lang="en-US" baseline="-25000" dirty="0"/>
              <a:t>2</a:t>
            </a:r>
            <a:r>
              <a:rPr lang="en-US" dirty="0"/>
              <a:t>D</a:t>
            </a:r>
            <a:endParaRPr lang="en-US" dirty="0" smtClean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24964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fig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399" y="685800"/>
            <a:ext cx="5938797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1447800" y="2209800"/>
            <a:ext cx="1219200" cy="2057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/>
            </a:r>
            <a:br>
              <a:rPr kumimoji="0" lang="en-US" alt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</a:br>
            <a:r>
              <a:rPr kumimoji="0" lang="en-US" alt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Frequency of Emotion Words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6148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fig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5867" y="381000"/>
            <a:ext cx="6773333" cy="548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676274" y="1371600"/>
            <a:ext cx="1838326" cy="28194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lang="en-US" altLang="en-US" sz="1500" dirty="0"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altLang="en-US" sz="15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altLang="en-US" sz="15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Minutes Spent Reading Each Day</a:t>
            </a:r>
            <a:endParaRPr kumimoji="0" lang="en-US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8532981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1879</TotalTime>
  <Words>462</Words>
  <Application>Microsoft Office PowerPoint</Application>
  <PresentationFormat>On-screen Show (4:3)</PresentationFormat>
  <Paragraphs>82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Arial</vt:lpstr>
      <vt:lpstr>Calibri</vt:lpstr>
      <vt:lpstr>Tw Cen MT</vt:lpstr>
      <vt:lpstr>Wingdings</vt:lpstr>
      <vt:lpstr>Wingdings 2</vt:lpstr>
      <vt:lpstr>Median</vt:lpstr>
      <vt:lpstr>Clinical Research:  Part 1</vt:lpstr>
      <vt:lpstr>Overview</vt:lpstr>
      <vt:lpstr>Examples of Clinical Research</vt:lpstr>
      <vt:lpstr>Rationale for Small-N Designs</vt:lpstr>
      <vt:lpstr>Case Studies</vt:lpstr>
      <vt:lpstr>Single-Subject Designs</vt:lpstr>
      <vt:lpstr>Example Designs</vt:lpstr>
      <vt:lpstr>PowerPoint Presentation</vt:lpstr>
      <vt:lpstr>PowerPoint Presentation</vt:lpstr>
      <vt:lpstr>PowerPoint Presentation</vt:lpstr>
      <vt:lpstr>Multiple-Baseline  Designs</vt:lpstr>
      <vt:lpstr>PowerPoint Presentation</vt:lpstr>
      <vt:lpstr>PowerPoint Presentation</vt:lpstr>
      <vt:lpstr>PowerPoint Presentation</vt:lpstr>
      <vt:lpstr>Changing-Criterion Designs (Shaping)</vt:lpstr>
      <vt:lpstr>PowerPoint Presentation</vt:lpstr>
      <vt:lpstr>PowerPoint Presentation</vt:lpstr>
      <vt:lpstr>Self-Experiments*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PSYC 3130: Experimental Psychology</dc:title>
  <dc:creator>Mike Hoerger</dc:creator>
  <cp:lastModifiedBy>Mike</cp:lastModifiedBy>
  <cp:revision>157</cp:revision>
  <cp:lastPrinted>2015-08-27T00:11:45Z</cp:lastPrinted>
  <dcterms:created xsi:type="dcterms:W3CDTF">2015-08-26T19:50:04Z</dcterms:created>
  <dcterms:modified xsi:type="dcterms:W3CDTF">2015-11-08T23:13:22Z</dcterms:modified>
</cp:coreProperties>
</file>